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23"/>
  </p:notesMasterIdLst>
  <p:sldIdLst>
    <p:sldId id="477" r:id="rId6"/>
    <p:sldId id="513" r:id="rId7"/>
    <p:sldId id="514" r:id="rId8"/>
    <p:sldId id="532" r:id="rId9"/>
    <p:sldId id="548" r:id="rId10"/>
    <p:sldId id="547" r:id="rId11"/>
    <p:sldId id="549" r:id="rId12"/>
    <p:sldId id="550" r:id="rId13"/>
    <p:sldId id="516" r:id="rId14"/>
    <p:sldId id="536" r:id="rId15"/>
    <p:sldId id="537" r:id="rId16"/>
    <p:sldId id="538" r:id="rId17"/>
    <p:sldId id="539" r:id="rId18"/>
    <p:sldId id="540" r:id="rId19"/>
    <p:sldId id="395" r:id="rId20"/>
    <p:sldId id="396" r:id="rId21"/>
    <p:sldId id="3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A2F1E0-DB8C-45B8-8A28-12E093D87C6A}" v="9" dt="2019-10-24T15:23:34.2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29" autoAdjust="0"/>
    <p:restoredTop sz="94657" autoAdjust="0"/>
  </p:normalViewPr>
  <p:slideViewPr>
    <p:cSldViewPr snapToGrid="0">
      <p:cViewPr>
        <p:scale>
          <a:sx n="75" d="100"/>
          <a:sy n="75" d="100"/>
        </p:scale>
        <p:origin x="2094" y="7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17C1437C-069E-4D1D-9924-BA268D3EADCA}"/>
    <pc:docChg chg="undo custSel addSld delSld modSld">
      <pc:chgData name="Arthur Ostrega" userId="44a2ba31-2f2b-45f5-8757-e4b9de9a9604" providerId="ADAL" clId="{17C1437C-069E-4D1D-9924-BA268D3EADCA}" dt="2019-10-24T15:41:20.868" v="2022" actId="20577"/>
      <pc:docMkLst>
        <pc:docMk/>
      </pc:docMkLst>
      <pc:sldChg chg="modSp">
        <pc:chgData name="Arthur Ostrega" userId="44a2ba31-2f2b-45f5-8757-e4b9de9a9604" providerId="ADAL" clId="{17C1437C-069E-4D1D-9924-BA268D3EADCA}" dt="2019-10-24T15:40:42.765" v="1969" actId="20577"/>
        <pc:sldMkLst>
          <pc:docMk/>
          <pc:sldMk cId="3579497386" sldId="395"/>
        </pc:sldMkLst>
        <pc:spChg chg="mod">
          <ac:chgData name="Arthur Ostrega" userId="44a2ba31-2f2b-45f5-8757-e4b9de9a9604" providerId="ADAL" clId="{17C1437C-069E-4D1D-9924-BA268D3EADCA}" dt="2019-10-24T15:40:42.765" v="1969" actId="20577"/>
          <ac:spMkLst>
            <pc:docMk/>
            <pc:sldMk cId="3579497386" sldId="395"/>
            <ac:spMk id="141316" creationId="{75511791-277C-4EF6-B10D-D7F0D774BF24}"/>
          </ac:spMkLst>
        </pc:spChg>
        <pc:graphicFrameChg chg="modGraphic">
          <ac:chgData name="Arthur Ostrega" userId="44a2ba31-2f2b-45f5-8757-e4b9de9a9604" providerId="ADAL" clId="{17C1437C-069E-4D1D-9924-BA268D3EADCA}" dt="2019-10-24T15:39:12.167" v="1942" actId="14734"/>
          <ac:graphicFrameMkLst>
            <pc:docMk/>
            <pc:sldMk cId="3579497386" sldId="395"/>
            <ac:graphicFrameMk id="4" creationId="{4F12A14B-46D8-492B-A5D2-12F44EFBD17B}"/>
          </ac:graphicFrameMkLst>
        </pc:graphicFrameChg>
      </pc:sldChg>
      <pc:sldChg chg="modSp">
        <pc:chgData name="Arthur Ostrega" userId="44a2ba31-2f2b-45f5-8757-e4b9de9a9604" providerId="ADAL" clId="{17C1437C-069E-4D1D-9924-BA268D3EADCA}" dt="2019-10-24T15:40:56.773" v="2002" actId="20577"/>
        <pc:sldMkLst>
          <pc:docMk/>
          <pc:sldMk cId="3849791106" sldId="396"/>
        </pc:sldMkLst>
        <pc:spChg chg="mod">
          <ac:chgData name="Arthur Ostrega" userId="44a2ba31-2f2b-45f5-8757-e4b9de9a9604" providerId="ADAL" clId="{17C1437C-069E-4D1D-9924-BA268D3EADCA}" dt="2019-10-24T15:40:56.773" v="2002" actId="20577"/>
          <ac:spMkLst>
            <pc:docMk/>
            <pc:sldMk cId="3849791106" sldId="396"/>
            <ac:spMk id="143364" creationId="{FFC94210-7AB8-4DD2-A200-9D2F0D0F01CA}"/>
          </ac:spMkLst>
        </pc:spChg>
        <pc:graphicFrameChg chg="modGraphic">
          <ac:chgData name="Arthur Ostrega" userId="44a2ba31-2f2b-45f5-8757-e4b9de9a9604" providerId="ADAL" clId="{17C1437C-069E-4D1D-9924-BA268D3EADCA}" dt="2019-10-24T15:40:34.481" v="1960" actId="14734"/>
          <ac:graphicFrameMkLst>
            <pc:docMk/>
            <pc:sldMk cId="3849791106" sldId="396"/>
            <ac:graphicFrameMk id="4" creationId="{71DF594D-ED1B-4CED-92D2-DF3B81AE06D0}"/>
          </ac:graphicFrameMkLst>
        </pc:graphicFrameChg>
      </pc:sldChg>
      <pc:sldChg chg="modSp">
        <pc:chgData name="Arthur Ostrega" userId="44a2ba31-2f2b-45f5-8757-e4b9de9a9604" providerId="ADAL" clId="{17C1437C-069E-4D1D-9924-BA268D3EADCA}" dt="2019-10-24T15:41:20.868" v="2022" actId="20577"/>
        <pc:sldMkLst>
          <pc:docMk/>
          <pc:sldMk cId="2641717008" sldId="397"/>
        </pc:sldMkLst>
        <pc:spChg chg="mod">
          <ac:chgData name="Arthur Ostrega" userId="44a2ba31-2f2b-45f5-8757-e4b9de9a9604" providerId="ADAL" clId="{17C1437C-069E-4D1D-9924-BA268D3EADCA}" dt="2019-10-24T15:41:20.868" v="2022" actId="20577"/>
          <ac:spMkLst>
            <pc:docMk/>
            <pc:sldMk cId="2641717008" sldId="397"/>
            <ac:spMk id="145412" creationId="{48923DFD-1E51-41A5-BDAF-842F07CC953D}"/>
          </ac:spMkLst>
        </pc:spChg>
        <pc:graphicFrameChg chg="modGraphic">
          <ac:chgData name="Arthur Ostrega" userId="44a2ba31-2f2b-45f5-8757-e4b9de9a9604" providerId="ADAL" clId="{17C1437C-069E-4D1D-9924-BA268D3EADCA}" dt="2019-10-24T14:22:27.769" v="216" actId="20577"/>
          <ac:graphicFrameMkLst>
            <pc:docMk/>
            <pc:sldMk cId="2641717008" sldId="397"/>
            <ac:graphicFrameMk id="4" creationId="{81F8F1C6-9C0B-46E7-BB3D-1B0D3D6857CF}"/>
          </ac:graphicFrameMkLst>
        </pc:graphicFrameChg>
      </pc:sldChg>
      <pc:sldChg chg="modSp">
        <pc:chgData name="Arthur Ostrega" userId="44a2ba31-2f2b-45f5-8757-e4b9de9a9604" providerId="ADAL" clId="{17C1437C-069E-4D1D-9924-BA268D3EADCA}" dt="2019-10-24T15:37:10.550" v="1936" actId="20577"/>
        <pc:sldMkLst>
          <pc:docMk/>
          <pc:sldMk cId="3556097031" sldId="513"/>
        </pc:sldMkLst>
        <pc:spChg chg="mod">
          <ac:chgData name="Arthur Ostrega" userId="44a2ba31-2f2b-45f5-8757-e4b9de9a9604" providerId="ADAL" clId="{17C1437C-069E-4D1D-9924-BA268D3EADCA}" dt="2019-10-24T15:37:10.550" v="1936" actId="20577"/>
          <ac:spMkLst>
            <pc:docMk/>
            <pc:sldMk cId="3556097031" sldId="513"/>
            <ac:spMk id="3" creationId="{54487CC7-32F3-437B-B023-76B9129F7006}"/>
          </ac:spMkLst>
        </pc:spChg>
      </pc:sldChg>
      <pc:sldChg chg="modSp">
        <pc:chgData name="Arthur Ostrega" userId="44a2ba31-2f2b-45f5-8757-e4b9de9a9604" providerId="ADAL" clId="{17C1437C-069E-4D1D-9924-BA268D3EADCA}" dt="2019-10-24T15:37:35.645" v="1940" actId="1076"/>
        <pc:sldMkLst>
          <pc:docMk/>
          <pc:sldMk cId="2363440270" sldId="514"/>
        </pc:sldMkLst>
        <pc:spChg chg="mod">
          <ac:chgData name="Arthur Ostrega" userId="44a2ba31-2f2b-45f5-8757-e4b9de9a9604" providerId="ADAL" clId="{17C1437C-069E-4D1D-9924-BA268D3EADCA}" dt="2019-10-24T15:37:35.645" v="1940" actId="1076"/>
          <ac:spMkLst>
            <pc:docMk/>
            <pc:sldMk cId="2363440270" sldId="514"/>
            <ac:spMk id="41986" creationId="{39C44BED-5F00-4457-8B92-3785A650905D}"/>
          </ac:spMkLst>
        </pc:spChg>
      </pc:sldChg>
      <pc:sldChg chg="modSp">
        <pc:chgData name="Arthur Ostrega" userId="44a2ba31-2f2b-45f5-8757-e4b9de9a9604" providerId="ADAL" clId="{17C1437C-069E-4D1D-9924-BA268D3EADCA}" dt="2019-10-24T15:39:56.597" v="1952" actId="14734"/>
        <pc:sldMkLst>
          <pc:docMk/>
          <pc:sldMk cId="1585912722" sldId="516"/>
        </pc:sldMkLst>
        <pc:graphicFrameChg chg="modGraphic">
          <ac:chgData name="Arthur Ostrega" userId="44a2ba31-2f2b-45f5-8757-e4b9de9a9604" providerId="ADAL" clId="{17C1437C-069E-4D1D-9924-BA268D3EADCA}" dt="2019-10-24T15:39:56.597" v="1952" actId="14734"/>
          <ac:graphicFrameMkLst>
            <pc:docMk/>
            <pc:sldMk cId="1585912722" sldId="516"/>
            <ac:graphicFrameMk id="27" creationId="{E9452475-88DD-4BF8-AEF5-F3EDB0103174}"/>
          </ac:graphicFrameMkLst>
        </pc:graphicFrameChg>
      </pc:sldChg>
      <pc:sldChg chg="delSp modSp">
        <pc:chgData name="Arthur Ostrega" userId="44a2ba31-2f2b-45f5-8757-e4b9de9a9604" providerId="ADAL" clId="{17C1437C-069E-4D1D-9924-BA268D3EADCA}" dt="2019-10-24T15:37:41.125" v="1941" actId="1076"/>
        <pc:sldMkLst>
          <pc:docMk/>
          <pc:sldMk cId="1348254996" sldId="532"/>
        </pc:sldMkLst>
        <pc:spChg chg="del">
          <ac:chgData name="Arthur Ostrega" userId="44a2ba31-2f2b-45f5-8757-e4b9de9a9604" providerId="ADAL" clId="{17C1437C-069E-4D1D-9924-BA268D3EADCA}" dt="2019-10-24T14:27:13.864" v="471" actId="478"/>
          <ac:spMkLst>
            <pc:docMk/>
            <pc:sldMk cId="1348254996" sldId="532"/>
            <ac:spMk id="7" creationId="{99A41EF1-EE4B-4607-8124-82653330C337}"/>
          </ac:spMkLst>
        </pc:spChg>
        <pc:spChg chg="mod">
          <ac:chgData name="Arthur Ostrega" userId="44a2ba31-2f2b-45f5-8757-e4b9de9a9604" providerId="ADAL" clId="{17C1437C-069E-4D1D-9924-BA268D3EADCA}" dt="2019-10-24T15:37:41.125" v="1941" actId="1076"/>
          <ac:spMkLst>
            <pc:docMk/>
            <pc:sldMk cId="1348254996" sldId="532"/>
            <ac:spMk id="8" creationId="{2FA4F300-74AF-485D-9C3D-35BCEC5329CF}"/>
          </ac:spMkLst>
        </pc:spChg>
      </pc:sldChg>
      <pc:sldChg chg="modSp">
        <pc:chgData name="Arthur Ostrega" userId="44a2ba31-2f2b-45f5-8757-e4b9de9a9604" providerId="ADAL" clId="{17C1437C-069E-4D1D-9924-BA268D3EADCA}" dt="2019-10-24T15:40:07.107" v="1956" actId="14734"/>
        <pc:sldMkLst>
          <pc:docMk/>
          <pc:sldMk cId="1880106767" sldId="536"/>
        </pc:sldMkLst>
        <pc:graphicFrameChg chg="modGraphic">
          <ac:chgData name="Arthur Ostrega" userId="44a2ba31-2f2b-45f5-8757-e4b9de9a9604" providerId="ADAL" clId="{17C1437C-069E-4D1D-9924-BA268D3EADCA}" dt="2019-10-24T15:40:07.107" v="1956" actId="14734"/>
          <ac:graphicFrameMkLst>
            <pc:docMk/>
            <pc:sldMk cId="1880106767" sldId="536"/>
            <ac:graphicFrameMk id="27" creationId="{E9452475-88DD-4BF8-AEF5-F3EDB0103174}"/>
          </ac:graphicFrameMkLst>
        </pc:graphicFrameChg>
      </pc:sldChg>
      <pc:sldChg chg="modSp">
        <pc:chgData name="Arthur Ostrega" userId="44a2ba31-2f2b-45f5-8757-e4b9de9a9604" providerId="ADAL" clId="{17C1437C-069E-4D1D-9924-BA268D3EADCA}" dt="2019-10-24T15:40:16.123" v="1958" actId="14734"/>
        <pc:sldMkLst>
          <pc:docMk/>
          <pc:sldMk cId="556258216" sldId="538"/>
        </pc:sldMkLst>
        <pc:graphicFrameChg chg="modGraphic">
          <ac:chgData name="Arthur Ostrega" userId="44a2ba31-2f2b-45f5-8757-e4b9de9a9604" providerId="ADAL" clId="{17C1437C-069E-4D1D-9924-BA268D3EADCA}" dt="2019-10-24T15:40:16.123" v="1958" actId="14734"/>
          <ac:graphicFrameMkLst>
            <pc:docMk/>
            <pc:sldMk cId="556258216" sldId="538"/>
            <ac:graphicFrameMk id="27" creationId="{E9452475-88DD-4BF8-AEF5-F3EDB0103174}"/>
          </ac:graphicFrameMkLst>
        </pc:graphicFrameChg>
      </pc:sldChg>
      <pc:sldChg chg="modSp">
        <pc:chgData name="Arthur Ostrega" userId="44a2ba31-2f2b-45f5-8757-e4b9de9a9604" providerId="ADAL" clId="{17C1437C-069E-4D1D-9924-BA268D3EADCA}" dt="2019-10-24T15:39:35.607" v="1949" actId="14734"/>
        <pc:sldMkLst>
          <pc:docMk/>
          <pc:sldMk cId="2510977494" sldId="539"/>
        </pc:sldMkLst>
        <pc:graphicFrameChg chg="modGraphic">
          <ac:chgData name="Arthur Ostrega" userId="44a2ba31-2f2b-45f5-8757-e4b9de9a9604" providerId="ADAL" clId="{17C1437C-069E-4D1D-9924-BA268D3EADCA}" dt="2019-10-24T15:39:35.607" v="1949" actId="14734"/>
          <ac:graphicFrameMkLst>
            <pc:docMk/>
            <pc:sldMk cId="2510977494" sldId="539"/>
            <ac:graphicFrameMk id="27" creationId="{E9452475-88DD-4BF8-AEF5-F3EDB0103174}"/>
          </ac:graphicFrameMkLst>
        </pc:graphicFrameChg>
      </pc:sldChg>
      <pc:sldChg chg="modSp">
        <pc:chgData name="Arthur Ostrega" userId="44a2ba31-2f2b-45f5-8757-e4b9de9a9604" providerId="ADAL" clId="{17C1437C-069E-4D1D-9924-BA268D3EADCA}" dt="2019-10-24T15:39:28.875" v="1945" actId="14734"/>
        <pc:sldMkLst>
          <pc:docMk/>
          <pc:sldMk cId="3839926474" sldId="540"/>
        </pc:sldMkLst>
        <pc:graphicFrameChg chg="modGraphic">
          <ac:chgData name="Arthur Ostrega" userId="44a2ba31-2f2b-45f5-8757-e4b9de9a9604" providerId="ADAL" clId="{17C1437C-069E-4D1D-9924-BA268D3EADCA}" dt="2019-10-24T15:39:28.875" v="1945" actId="14734"/>
          <ac:graphicFrameMkLst>
            <pc:docMk/>
            <pc:sldMk cId="3839926474" sldId="540"/>
            <ac:graphicFrameMk id="27" creationId="{E9452475-88DD-4BF8-AEF5-F3EDB0103174}"/>
          </ac:graphicFrameMkLst>
        </pc:graphicFrameChg>
      </pc:sldChg>
      <pc:sldChg chg="modSp">
        <pc:chgData name="Arthur Ostrega" userId="44a2ba31-2f2b-45f5-8757-e4b9de9a9604" providerId="ADAL" clId="{17C1437C-069E-4D1D-9924-BA268D3EADCA}" dt="2019-10-24T14:38:17.956" v="1203" actId="27636"/>
        <pc:sldMkLst>
          <pc:docMk/>
          <pc:sldMk cId="1348954325" sldId="547"/>
        </pc:sldMkLst>
        <pc:spChg chg="mod">
          <ac:chgData name="Arthur Ostrega" userId="44a2ba31-2f2b-45f5-8757-e4b9de9a9604" providerId="ADAL" clId="{17C1437C-069E-4D1D-9924-BA268D3EADCA}" dt="2019-10-24T14:38:05.151" v="1169" actId="1076"/>
          <ac:spMkLst>
            <pc:docMk/>
            <pc:sldMk cId="1348954325" sldId="547"/>
            <ac:spMk id="5" creationId="{655E0402-D99E-4B4E-928A-243DCF1B31A8}"/>
          </ac:spMkLst>
        </pc:spChg>
        <pc:spChg chg="mod">
          <ac:chgData name="Arthur Ostrega" userId="44a2ba31-2f2b-45f5-8757-e4b9de9a9604" providerId="ADAL" clId="{17C1437C-069E-4D1D-9924-BA268D3EADCA}" dt="2019-10-24T14:38:17.956" v="1203" actId="27636"/>
          <ac:spMkLst>
            <pc:docMk/>
            <pc:sldMk cId="1348954325" sldId="547"/>
            <ac:spMk id="6" creationId="{59E555A9-F4CD-4250-9146-B2EF24B2D7A2}"/>
          </ac:spMkLst>
        </pc:spChg>
      </pc:sldChg>
      <pc:sldChg chg="addSp delSp modSp add del">
        <pc:chgData name="Arthur Ostrega" userId="44a2ba31-2f2b-45f5-8757-e4b9de9a9604" providerId="ADAL" clId="{17C1437C-069E-4D1D-9924-BA268D3EADCA}" dt="2019-10-24T14:24:54.747" v="228" actId="2696"/>
        <pc:sldMkLst>
          <pc:docMk/>
          <pc:sldMk cId="402638256" sldId="548"/>
        </pc:sldMkLst>
        <pc:spChg chg="add mod">
          <ac:chgData name="Arthur Ostrega" userId="44a2ba31-2f2b-45f5-8757-e4b9de9a9604" providerId="ADAL" clId="{17C1437C-069E-4D1D-9924-BA268D3EADCA}" dt="2019-10-24T14:24:50.802" v="227" actId="478"/>
          <ac:spMkLst>
            <pc:docMk/>
            <pc:sldMk cId="402638256" sldId="548"/>
            <ac:spMk id="3" creationId="{2FBF8422-731C-4C84-B758-6A236AEA1565}"/>
          </ac:spMkLst>
        </pc:spChg>
        <pc:spChg chg="del">
          <ac:chgData name="Arthur Ostrega" userId="44a2ba31-2f2b-45f5-8757-e4b9de9a9604" providerId="ADAL" clId="{17C1437C-069E-4D1D-9924-BA268D3EADCA}" dt="2019-10-24T14:22:56.719" v="220" actId="478"/>
          <ac:spMkLst>
            <pc:docMk/>
            <pc:sldMk cId="402638256" sldId="548"/>
            <ac:spMk id="7" creationId="{99A41EF1-EE4B-4607-8124-82653330C337}"/>
          </ac:spMkLst>
        </pc:spChg>
        <pc:spChg chg="del">
          <ac:chgData name="Arthur Ostrega" userId="44a2ba31-2f2b-45f5-8757-e4b9de9a9604" providerId="ADAL" clId="{17C1437C-069E-4D1D-9924-BA268D3EADCA}" dt="2019-10-24T14:22:58.001" v="221" actId="478"/>
          <ac:spMkLst>
            <pc:docMk/>
            <pc:sldMk cId="402638256" sldId="548"/>
            <ac:spMk id="8" creationId="{2FA4F300-74AF-485D-9C3D-35BCEC5329CF}"/>
          </ac:spMkLst>
        </pc:spChg>
        <pc:spChg chg="del mod">
          <ac:chgData name="Arthur Ostrega" userId="44a2ba31-2f2b-45f5-8757-e4b9de9a9604" providerId="ADAL" clId="{17C1437C-069E-4D1D-9924-BA268D3EADCA}" dt="2019-10-24T14:24:50.802" v="227" actId="478"/>
          <ac:spMkLst>
            <pc:docMk/>
            <pc:sldMk cId="402638256" sldId="548"/>
            <ac:spMk id="275460" creationId="{9E6A9260-AF89-4EDE-900D-F2357968ED57}"/>
          </ac:spMkLst>
        </pc:spChg>
      </pc:sldChg>
      <pc:sldChg chg="delSp modSp add">
        <pc:chgData name="Arthur Ostrega" userId="44a2ba31-2f2b-45f5-8757-e4b9de9a9604" providerId="ADAL" clId="{17C1437C-069E-4D1D-9924-BA268D3EADCA}" dt="2019-10-24T15:08:49.314" v="1210" actId="20577"/>
        <pc:sldMkLst>
          <pc:docMk/>
          <pc:sldMk cId="2155905850" sldId="548"/>
        </pc:sldMkLst>
        <pc:spChg chg="mod">
          <ac:chgData name="Arthur Ostrega" userId="44a2ba31-2f2b-45f5-8757-e4b9de9a9604" providerId="ADAL" clId="{17C1437C-069E-4D1D-9924-BA268D3EADCA}" dt="2019-10-24T15:08:49.314" v="1210" actId="20577"/>
          <ac:spMkLst>
            <pc:docMk/>
            <pc:sldMk cId="2155905850" sldId="548"/>
            <ac:spMk id="7" creationId="{99A41EF1-EE4B-4607-8124-82653330C337}"/>
          </ac:spMkLst>
        </pc:spChg>
        <pc:spChg chg="del">
          <ac:chgData name="Arthur Ostrega" userId="44a2ba31-2f2b-45f5-8757-e4b9de9a9604" providerId="ADAL" clId="{17C1437C-069E-4D1D-9924-BA268D3EADCA}" dt="2019-10-24T14:25:16.823" v="230" actId="478"/>
          <ac:spMkLst>
            <pc:docMk/>
            <pc:sldMk cId="2155905850" sldId="548"/>
            <ac:spMk id="8" creationId="{2FA4F300-74AF-485D-9C3D-35BCEC5329CF}"/>
          </ac:spMkLst>
        </pc:spChg>
      </pc:sldChg>
      <pc:sldChg chg="add del setBg">
        <pc:chgData name="Arthur Ostrega" userId="44a2ba31-2f2b-45f5-8757-e4b9de9a9604" providerId="ADAL" clId="{17C1437C-069E-4D1D-9924-BA268D3EADCA}" dt="2019-10-24T14:22:48.033" v="218" actId="2696"/>
        <pc:sldMkLst>
          <pc:docMk/>
          <pc:sldMk cId="3152969023" sldId="548"/>
        </pc:sldMkLst>
      </pc:sldChg>
      <pc:sldChg chg="modSp add">
        <pc:chgData name="Arthur Ostrega" userId="44a2ba31-2f2b-45f5-8757-e4b9de9a9604" providerId="ADAL" clId="{17C1437C-069E-4D1D-9924-BA268D3EADCA}" dt="2019-10-24T14:36:44.242" v="1027" actId="20577"/>
        <pc:sldMkLst>
          <pc:docMk/>
          <pc:sldMk cId="3007653254" sldId="549"/>
        </pc:sldMkLst>
        <pc:spChg chg="mod">
          <ac:chgData name="Arthur Ostrega" userId="44a2ba31-2f2b-45f5-8757-e4b9de9a9604" providerId="ADAL" clId="{17C1437C-069E-4D1D-9924-BA268D3EADCA}" dt="2019-10-24T14:32:51.512" v="539" actId="20577"/>
          <ac:spMkLst>
            <pc:docMk/>
            <pc:sldMk cId="3007653254" sldId="549"/>
            <ac:spMk id="5" creationId="{655E0402-D99E-4B4E-928A-243DCF1B31A8}"/>
          </ac:spMkLst>
        </pc:spChg>
        <pc:spChg chg="mod">
          <ac:chgData name="Arthur Ostrega" userId="44a2ba31-2f2b-45f5-8757-e4b9de9a9604" providerId="ADAL" clId="{17C1437C-069E-4D1D-9924-BA268D3EADCA}" dt="2019-10-24T14:36:44.242" v="1027" actId="20577"/>
          <ac:spMkLst>
            <pc:docMk/>
            <pc:sldMk cId="3007653254" sldId="549"/>
            <ac:spMk id="6" creationId="{59E555A9-F4CD-4250-9146-B2EF24B2D7A2}"/>
          </ac:spMkLst>
        </pc:spChg>
      </pc:sldChg>
      <pc:sldChg chg="modSp add">
        <pc:chgData name="Arthur Ostrega" userId="44a2ba31-2f2b-45f5-8757-e4b9de9a9604" providerId="ADAL" clId="{17C1437C-069E-4D1D-9924-BA268D3EADCA}" dt="2019-10-24T15:26:02.211" v="1903" actId="20577"/>
        <pc:sldMkLst>
          <pc:docMk/>
          <pc:sldMk cId="795061531" sldId="550"/>
        </pc:sldMkLst>
        <pc:spChg chg="mod">
          <ac:chgData name="Arthur Ostrega" userId="44a2ba31-2f2b-45f5-8757-e4b9de9a9604" providerId="ADAL" clId="{17C1437C-069E-4D1D-9924-BA268D3EADCA}" dt="2019-10-24T15:23:46.634" v="1245" actId="6549"/>
          <ac:spMkLst>
            <pc:docMk/>
            <pc:sldMk cId="795061531" sldId="550"/>
            <ac:spMk id="5" creationId="{655E0402-D99E-4B4E-928A-243DCF1B31A8}"/>
          </ac:spMkLst>
        </pc:spChg>
        <pc:spChg chg="mod">
          <ac:chgData name="Arthur Ostrega" userId="44a2ba31-2f2b-45f5-8757-e4b9de9a9604" providerId="ADAL" clId="{17C1437C-069E-4D1D-9924-BA268D3EADCA}" dt="2019-10-24T15:26:02.211" v="1903" actId="20577"/>
          <ac:spMkLst>
            <pc:docMk/>
            <pc:sldMk cId="795061531" sldId="550"/>
            <ac:spMk id="6" creationId="{59E555A9-F4CD-4250-9146-B2EF24B2D7A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a:extLst>
              <a:ext uri="{FF2B5EF4-FFF2-40B4-BE49-F238E27FC236}">
                <a16:creationId xmlns:a16="http://schemas.microsoft.com/office/drawing/2014/main" id="{ED075BFC-70A9-4002-93EE-169F9BB55D56}"/>
              </a:ext>
            </a:extLst>
          </p:cNvPr>
          <p:cNvSpPr>
            <a:spLocks noGrp="1" noRot="1" noChangeAspect="1" noChangeArrowheads="1" noTextEdit="1"/>
          </p:cNvSpPr>
          <p:nvPr>
            <p:ph type="sldImg"/>
          </p:nvPr>
        </p:nvSpPr>
        <p:spPr>
          <a:ln/>
        </p:spPr>
      </p:sp>
      <p:sp>
        <p:nvSpPr>
          <p:cNvPr id="282627" name="Notes Placeholder 2">
            <a:extLst>
              <a:ext uri="{FF2B5EF4-FFF2-40B4-BE49-F238E27FC236}">
                <a16:creationId xmlns:a16="http://schemas.microsoft.com/office/drawing/2014/main" id="{29C27E73-88A1-4652-80AD-932AB09624B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282628" name="Slide Number Placeholder 3">
            <a:extLst>
              <a:ext uri="{FF2B5EF4-FFF2-40B4-BE49-F238E27FC236}">
                <a16:creationId xmlns:a16="http://schemas.microsoft.com/office/drawing/2014/main" id="{1B6491E5-C235-4532-A272-7D7D51F0B28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9F52DD6-28FA-4FE9-AA86-F5FEF564649D}"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355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Если вы опрашиваете человека, который недавно работает в учреждении, можно попросить поговорить с кем-то, кто дольше проработал на этом объекте и может предоставить больше информации о работе предприятия. Лучше всего предупредить учреждение заранее о том, что вам потребуется для проверки. Если такая информация находится на центральном уровне, вам могут понадобиться повторные посещения для ее сбора. Не полагайтесь на то, что персонал отправит вам информацию по электронной почте. Имейте запасной план по возврату к учреждению центрального уровня при необходимости для сбора данных.</a:t>
            </a:r>
            <a:endParaRPr lang="ru-Ru"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63849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652664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06297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На качество данных и результатов оценки могут повлиять ошибки, допущенные в данных на этапе их сбора. Определяются меры, которые должны быть приняты для снижения риска ошибки.</a:t>
            </a:r>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27300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42975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id="{99AE9C95-BA4F-422E-A393-74BF3EFBC56B}"/>
              </a:ext>
            </a:extLst>
          </p:cNvPr>
          <p:cNvSpPr>
            <a:spLocks noGrp="1" noRot="1" noChangeAspect="1" noChangeArrowheads="1" noTextEdit="1"/>
          </p:cNvSpPr>
          <p:nvPr>
            <p:ph type="sldImg"/>
          </p:nvPr>
        </p:nvSpPr>
        <p:spPr>
          <a:ln/>
        </p:spPr>
      </p:sp>
      <p:sp>
        <p:nvSpPr>
          <p:cNvPr id="142339" name="Notes Placeholder 2">
            <a:extLst>
              <a:ext uri="{FF2B5EF4-FFF2-40B4-BE49-F238E27FC236}">
                <a16:creationId xmlns:a16="http://schemas.microsoft.com/office/drawing/2014/main" id="{FEDB3565-2ECD-4B9D-ABC5-2CD4A460C40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142340" name="Slide Number Placeholder 3">
            <a:extLst>
              <a:ext uri="{FF2B5EF4-FFF2-40B4-BE49-F238E27FC236}">
                <a16:creationId xmlns:a16="http://schemas.microsoft.com/office/drawing/2014/main" id="{955763DC-3D35-433F-BA39-7C33F119F7F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472F989-BB8C-42FE-9AE1-E361224796C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5092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id="{83DEA68B-7E1B-4C97-9666-42FFBFCA7EB5}"/>
              </a:ext>
            </a:extLst>
          </p:cNvPr>
          <p:cNvSpPr>
            <a:spLocks noGrp="1" noRot="1" noChangeAspect="1" noChangeArrowheads="1" noTextEdit="1"/>
          </p:cNvSpPr>
          <p:nvPr>
            <p:ph type="sldImg"/>
          </p:nvPr>
        </p:nvSpPr>
        <p:spPr>
          <a:ln/>
        </p:spPr>
      </p:sp>
      <p:sp>
        <p:nvSpPr>
          <p:cNvPr id="144387" name="Notes Placeholder 2">
            <a:extLst>
              <a:ext uri="{FF2B5EF4-FFF2-40B4-BE49-F238E27FC236}">
                <a16:creationId xmlns:a16="http://schemas.microsoft.com/office/drawing/2014/main" id="{94A0E0B4-616F-4567-BC79-7578F68E6C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К минусам заблаговременного уведомления относится возможность того, что учреждения могут уничтожить все нежелательные факты, зная о приезде группы оценки. Они также могут подготовить документы, которых у них обычно нет в наличии. В этом случае выездная группа не увидит учреждение в его обычном состоянии.</a:t>
            </a:r>
            <a:endParaRPr lang="ru-Ru" altLang="en-US" dirty="0"/>
          </a:p>
        </p:txBody>
      </p:sp>
      <p:sp>
        <p:nvSpPr>
          <p:cNvPr id="144388" name="Slide Number Placeholder 3">
            <a:extLst>
              <a:ext uri="{FF2B5EF4-FFF2-40B4-BE49-F238E27FC236}">
                <a16:creationId xmlns:a16="http://schemas.microsoft.com/office/drawing/2014/main" id="{5EA847E4-FABF-4ADE-83F9-63DEF7EE74F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CFF5D9B-F827-493E-BAAF-37D878841272}"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735570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id="{8E41F571-4B9D-4F29-BE42-AC6E4296458B}"/>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id="{82166D86-6CAB-4A7B-952B-D65146EF472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Группа оценки должна получить письмо от министерства здравоохранения с разрешением на проведение оценки и просьбой к учреждениям принять в ней участие. Сообщите персоналу, что данные будут обобщаться и не будут представляться по отдельным учреждениям (кроме центрального уровня). Убедитесь, что персонал понял, что это не аудит.</a:t>
            </a:r>
            <a:endParaRPr lang="ru-Ru" altLang="en-US" dirty="0"/>
          </a:p>
        </p:txBody>
      </p:sp>
      <p:sp>
        <p:nvSpPr>
          <p:cNvPr id="146436" name="Slide Number Placeholder 3">
            <a:extLst>
              <a:ext uri="{FF2B5EF4-FFF2-40B4-BE49-F238E27FC236}">
                <a16:creationId xmlns:a16="http://schemas.microsoft.com/office/drawing/2014/main" id="{9082ED2B-46AC-4EDB-ACAB-A19E12E0719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831BDB2-B924-44E9-A5D9-944BA3A62C30}"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38744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5"/>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3385478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200" b="0" i="0" u="none" baseline="0">
                <a:solidFill>
                  <a:schemeClr val="tx1"/>
                </a:solidFill>
                <a:latin typeface="Gill Sans MT" panose="020B0502020104020203" pitchFamily="34" charset="0"/>
                <a:ea typeface="Gill Sans MT" panose="020B0502020104020203" pitchFamily="34" charset="0"/>
                <a:cs typeface="Gill Sans MT" panose="020B0502020104020203" pitchFamily="34" charset="0"/>
              </a:rPr>
              <a:t>Необходимо использовать технические задания с четким указанием требуемых квалификаций и ролей/сфер ответственности, подлежащих выполнению задач и результатов работы персонала по оценке. Центральная группа должна быть способна отвечать на вопросы локальных групп сбора данных. Может потребоваться выбрать альтернативные учреждения (из числа дополнительных объектов для исследования), если те или иные учреждения будут закрыты или окажутся неподходящими, а также внести изменения в график. Группы центрального уровня должны принять меры для того, чтобы загружаемые формы подходили для соответствующего учреждения, и подтверждать правильность уровня учреждения здравоохранения в выборке (например, больница или медицинский центр).</a:t>
            </a:r>
            <a:endParaRPr lang="ru-Ru" altLang="en-US" sz="1200" dirty="0">
              <a:solidFill>
                <a:schemeClr val="tx1"/>
              </a:solidFill>
              <a:latin typeface="Gill Sans MT" panose="020B0502020104020203" pitchFamily="34" charset="0"/>
              <a:cs typeface="Gill Sans MT" panose="020B0502020104020203" pitchFamily="34" charset="0"/>
            </a:endParaRPr>
          </a:p>
          <a:p>
            <a:endParaRPr lang="ru-Ru" altLang="en-US" dirty="0"/>
          </a:p>
        </p:txBody>
      </p:sp>
      <p:sp>
        <p:nvSpPr>
          <p:cNvPr id="153604" name="Slide Number Placeholder 3">
            <a:extLst>
              <a:ext uri="{FF2B5EF4-FFF2-40B4-BE49-F238E27FC236}">
                <a16:creationId xmlns:a16="http://schemas.microsoft.com/office/drawing/2014/main"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71349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Если центральная группа проверяет одну из форм сбора данных, она может быть загружена в SurveyCTO. Центральная группа сообщает выездным группам о новой форме по WhatsApp, чтобы они могли загрузить ее перед отправлением в следующее учреждение.</a:t>
            </a:r>
            <a:endParaRPr lang="ru-Ru" altLang="en-US" dirty="0"/>
          </a:p>
        </p:txBody>
      </p:sp>
      <p:sp>
        <p:nvSpPr>
          <p:cNvPr id="274436" name="Slide Number Placeholder 3">
            <a:extLst>
              <a:ext uri="{FF2B5EF4-FFF2-40B4-BE49-F238E27FC236}">
                <a16:creationId xmlns:a16="http://schemas.microsoft.com/office/drawing/2014/main"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0017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b="0" i="0" u="none" baseline="0"/>
              <a:t>Если центральная группа проверяет одну из форм сбора данных, она может быть загружена в SurveyCTO. Центральная группа сообщает выездным группам о новой форме по WhatsApp, чтобы они могли загрузить ее перед отправлением в следующее учреждение.</a:t>
            </a:r>
            <a:endParaRPr lang="ru-Ru" altLang="en-US" dirty="0"/>
          </a:p>
        </p:txBody>
      </p:sp>
      <p:sp>
        <p:nvSpPr>
          <p:cNvPr id="274436" name="Slide Number Placeholder 3">
            <a:extLst>
              <a:ext uri="{FF2B5EF4-FFF2-40B4-BE49-F238E27FC236}">
                <a16:creationId xmlns:a16="http://schemas.microsoft.com/office/drawing/2014/main"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785083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Если сборщик данных выбирает вариант «другое», он должен ввести какие-либо данные. В ходе очистки данных администратор данных решает, действительно ли это является отдельным ответом или подходит под один из имеющихся вариантов. Примечания в конце модуля могут обратить внимание администратора данных на проблему со сбором данных или другие важные выводы.</a:t>
            </a:r>
            <a:endParaRPr lang="ru-Ru"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3953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Если сборщик данных выбирает вариант «другое», он должен ввести какие-либо данные. В ходе очистки данных администратор данных решает, действительно ли это является отдельным ответом или подходит под один из имеющихся вариантов. Примечания в конце модуля могут обратить внимание администратора данных на проблему со сбором данных или другие важные выводы.</a:t>
            </a:r>
            <a:endParaRPr lang="ru-Ru"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6344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Если сборщик данных выбирает вариант «другое», он должен ввести какие-либо данные. В ходе очистки данных администратор данных решает, действительно ли это является отдельным ответом или подходит под один из имеющихся вариантов. Примечания в конце модуля могут обратить внимание администратора данных на проблему со сбором данных или другие важные выводы.</a:t>
            </a:r>
            <a:endParaRPr lang="ru-Ru"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23463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ru-Ru" sz="1200" b="0" i="0" u="none" baseline="0">
                <a:effectLst/>
                <a:latin typeface="+mn-lt"/>
                <a:ea typeface="+mn-lt"/>
                <a:cs typeface="+mn-lt"/>
              </a:rPr>
              <a:t>Пункт 2: (например, при условии сохранения назначенной выборки объектов и соответствующего сообщения для утверждения центральным координационным подразделением). После выбора круга исследуемых объектов необходимо определить дополнительные объекты на тот случай, если потребуется замена. Центральная группа сообщает локальным группам, куда ехать и как осуществлять регистрацию (название нового учреждения может отсутствовать в списке вариантов SurveyCTO).</a:t>
            </a:r>
            <a:endParaRPr lang="ru-Ru"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1483795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8/9/2022</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8/9/2022</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8/9/2022</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8/9/2022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8/9/2022</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8/9/2022</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8/9/2022</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8/9/2022</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01E5E78-BEF6-4E1E-BB3E-CFA66AE87AAB}"/>
              </a:ext>
            </a:extLst>
          </p:cNvPr>
          <p:cNvSpPr/>
          <p:nvPr/>
        </p:nvSpPr>
        <p:spPr>
          <a:xfrm>
            <a:off x="210515" y="168794"/>
            <a:ext cx="11770970"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ru-Ru"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6658EEB3-A66D-4914-ADF6-BA75042F4C65}"/>
              </a:ext>
            </a:extLst>
          </p:cNvPr>
          <p:cNvCxnSpPr/>
          <p:nvPr/>
        </p:nvCxnSpPr>
        <p:spPr>
          <a:xfrm>
            <a:off x="6233606" y="6000750"/>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C107CE6A-D04F-42E7-82C8-443988FE9344}"/>
              </a:ext>
            </a:extLst>
          </p:cNvPr>
          <p:cNvSpPr>
            <a:spLocks noGrp="1"/>
          </p:cNvSpPr>
          <p:nvPr/>
        </p:nvSpPr>
        <p:spPr>
          <a:xfrm>
            <a:off x="2438399" y="1479549"/>
            <a:ext cx="8305791" cy="2435226"/>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ru-Ru" sz="3200"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algn="l" defTabSz="604738" rtl="0"/>
            <a:r>
              <a:rPr lang="ru-Ru" sz="3200" b="0" i="0" u="none" baseline="0">
                <a:solidFill>
                  <a:srgbClr val="FFFF00"/>
                </a:solidFill>
                <a:ea typeface="Gill Sans MT" panose="020B0502020104020203" pitchFamily="34" charset="0"/>
                <a:cs typeface="Arial" panose="020B0604020202020204" pitchFamily="34" charset="0"/>
              </a:rPr>
              <a:t>День 3:  Управление работой</a:t>
            </a:r>
          </a:p>
          <a:p>
            <a:pPr algn="l" defTabSz="604738" rtl="0"/>
            <a:endParaRPr lang="ru-Ru" altLang="en-US" sz="800" dirty="0">
              <a:solidFill>
                <a:srgbClr val="000000"/>
              </a:solidFill>
              <a:ea typeface="Gill Sans MT" panose="020B0502020104020203" pitchFamily="34" charset="0"/>
              <a:cs typeface="Arial" panose="020B0604020202020204" pitchFamily="34" charset="0"/>
            </a:endParaRPr>
          </a:p>
        </p:txBody>
      </p:sp>
      <p:pic>
        <p:nvPicPr>
          <p:cNvPr id="283655" name="Picture 3" descr="C:\Users\Mariana Rodrigues\AppData\Local\Microsoft\Windows\INetCacheContent.Word\Horizontal_RGB_294_White.png">
            <a:extLst>
              <a:ext uri="{FF2B5EF4-FFF2-40B4-BE49-F238E27FC236}">
                <a16:creationId xmlns:a16="http://schemas.microsoft.com/office/drawing/2014/main" id="{D5A8D6F9-8A52-428E-A340-34FD69C2E7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62367" y="603885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776AEFA3-6DFF-4F1D-8776-3D935464A54E}"/>
              </a:ext>
            </a:extLst>
          </p:cNvPr>
          <p:cNvSpPr txBox="1"/>
          <p:nvPr/>
        </p:nvSpPr>
        <p:spPr>
          <a:xfrm>
            <a:off x="6230697" y="6032361"/>
            <a:ext cx="5912774" cy="600164"/>
          </a:xfrm>
          <a:prstGeom prst="rect">
            <a:avLst/>
          </a:prstGeom>
          <a:noFill/>
        </p:spPr>
        <p:txBody>
          <a:bodyPr wrap="square" rtlCol="0">
            <a:spAutoFit/>
          </a:bodyPr>
          <a:lstStyle/>
          <a:p>
            <a:pPr algn="l" defTabSz="604738" rtl="0"/>
            <a:r>
              <a:rPr lang="ru-Ru" sz="1100" i="0" u="none" baseline="0">
                <a:solidFill>
                  <a:srgbClr val="FFFFFF"/>
                </a:solidFill>
                <a:latin typeface="Arial" panose="020B0604020202020204" pitchFamily="34" charset="0"/>
                <a:ea typeface="Gill Sans M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a:t>
            </a:r>
            <a:br>
              <a:rPr lang="th-TH" sz="1100" i="0" u="none" baseline="0">
                <a:solidFill>
                  <a:srgbClr val="FFFFFF"/>
                </a:solidFill>
                <a:latin typeface="Arial" panose="020B0604020202020204" pitchFamily="34" charset="0"/>
                <a:ea typeface="Gill Sans MT"/>
                <a:cs typeface="Arial" panose="020B0604020202020204" pitchFamily="34" charset="0"/>
              </a:rPr>
            </a:br>
            <a:r>
              <a:rPr lang="ru-Ru" sz="1100" i="0" u="none" baseline="0">
                <a:solidFill>
                  <a:srgbClr val="FFFFFF"/>
                </a:solidFill>
                <a:latin typeface="Arial" panose="020B0604020202020204" pitchFamily="34" charset="0"/>
                <a:ea typeface="Gill Sans MT"/>
                <a:cs typeface="Arial" panose="020B0604020202020204" pitchFamily="34" charset="0"/>
              </a:rPr>
              <a:t>целевой заказ на оценку национальной цепи поставок </a:t>
            </a:r>
          </a:p>
        </p:txBody>
      </p:sp>
    </p:spTree>
    <p:extLst>
      <p:ext uri="{BB962C8B-B14F-4D97-AF65-F5344CB8AC3E}">
        <p14:creationId xmlns:p14="http://schemas.microsoft.com/office/powerpoint/2010/main" val="423017567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II</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2980774259"/>
              </p:ext>
            </p:extLst>
          </p:nvPr>
        </p:nvGraphicFramePr>
        <p:xfrm>
          <a:off x="248311" y="916824"/>
          <a:ext cx="11695378" cy="5499843"/>
        </p:xfrm>
        <a:graphic>
          <a:graphicData uri="http://schemas.openxmlformats.org/drawingml/2006/table">
            <a:tbl>
              <a:tblPr firstRow="1" firstCol="1" bandRow="1">
                <a:tableStyleId>{5C22544A-7EE6-4342-B048-85BDC9FD1C3A}</a:tableStyleId>
              </a:tblPr>
              <a:tblGrid>
                <a:gridCol w="2083409">
                  <a:extLst>
                    <a:ext uri="{9D8B030D-6E8A-4147-A177-3AD203B41FA5}">
                      <a16:colId xmlns:a16="http://schemas.microsoft.com/office/drawing/2014/main" val="2165578924"/>
                    </a:ext>
                  </a:extLst>
                </a:gridCol>
                <a:gridCol w="9611969">
                  <a:extLst>
                    <a:ext uri="{9D8B030D-6E8A-4147-A177-3AD203B41FA5}">
                      <a16:colId xmlns:a16="http://schemas.microsoft.com/office/drawing/2014/main" val="2253113547"/>
                    </a:ext>
                  </a:extLst>
                </a:gridCol>
              </a:tblGrid>
              <a:tr h="76693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сложность</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0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4732904">
                <a:tc>
                  <a:txBody>
                    <a:bodyPr/>
                    <a:lstStyle/>
                    <a:p>
                      <a:pPr marL="0" marR="0" algn="l" rtl="0">
                        <a:lnSpc>
                          <a:spcPct val="100000"/>
                        </a:lnSpc>
                        <a:spcBef>
                          <a:spcPts val="0"/>
                        </a:spcBef>
                        <a:spcAft>
                          <a:spcPts val="0"/>
                        </a:spcAft>
                      </a:pPr>
                      <a:r>
                        <a:rPr lang="ru-Ru" sz="2000" b="1" i="0" u="none" kern="1200" baseline="0">
                          <a:solidFill>
                            <a:schemeClr val="lt1"/>
                          </a:solidFill>
                          <a:effectLst/>
                          <a:latin typeface="Arial" panose="020B0604020202020204" pitchFamily="34" charset="0"/>
                          <a:ea typeface="+mn-ea"/>
                          <a:cs typeface="Arial" panose="020B0604020202020204" pitchFamily="34" charset="0"/>
                        </a:rPr>
                        <a:t>Трудности в связи с доступом к данным </a:t>
                      </a:r>
                      <a:endParaRPr lang="ru-Ru" sz="2000"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285750" marR="0" indent="-285750" algn="l" rtl="0">
                        <a:lnSpc>
                          <a:spcPct val="100000"/>
                        </a:lnSpc>
                        <a:spcBef>
                          <a:spcPts val="60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В случае с данными информационной системы управления логистикой/электронной информационной системы управления логистикой, к которым нет доступа, необходимо узнать в предприятии здравоохранения, кто отвечает за эти данные, имеет доступ к ним или может помочь вам получить к ним доступ. </a:t>
                      </a:r>
                    </a:p>
                    <a:p>
                      <a:pPr marL="285750" marR="0" indent="-285750" algn="l" rtl="0">
                        <a:lnSpc>
                          <a:spcPct val="100000"/>
                        </a:lnSpc>
                        <a:spcBef>
                          <a:spcPts val="60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Чтобы избежать таких проблем с доступом, заблаговременно предупреждайте учреждения о том, какие данные будут собираться, </a:t>
                      </a:r>
                      <a:r>
                        <a:rPr lang="ru-Ru" sz="2000" b="0" i="0" u="none" baseline="0">
                          <a:solidFill>
                            <a:schemeClr val="tx1"/>
                          </a:solidFill>
                          <a:effectLst/>
                          <a:latin typeface="Arial" panose="020B0604020202020204" pitchFamily="34" charset="0"/>
                          <a:ea typeface="+mn-lt"/>
                          <a:cs typeface="Arial" panose="020B0604020202020204" pitchFamily="34" charset="0"/>
                        </a:rPr>
                        <a:t>и что предоставление данных было одобрено.</a:t>
                      </a:r>
                    </a:p>
                    <a:p>
                      <a:pPr marL="285750" marR="0" indent="-285750" algn="l" rtl="0">
                        <a:lnSpc>
                          <a:spcPct val="100000"/>
                        </a:lnSpc>
                        <a:spcBef>
                          <a:spcPts val="60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Запрашивайте предоставляемые данные в электронном виде или путем выгрузки данных электронной информационной системы управления логистикой перед посещением объекта.</a:t>
                      </a:r>
                    </a:p>
                    <a:p>
                      <a:pPr marL="285750" marR="0" indent="-285750" algn="l" rtl="0">
                        <a:lnSpc>
                          <a:spcPct val="100000"/>
                        </a:lnSpc>
                        <a:spcBef>
                          <a:spcPts val="60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Убедитесь, что сборщики данных провели вводные совещания/инструктаж с персоналом объекта и попросили нужных компетентных сотрудников медицинского учреждения помочь им со сбором данных.</a:t>
                      </a:r>
                    </a:p>
                  </a:txBody>
                  <a:tcPr marL="55343" marR="55343" marT="7686" marB="7686"/>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1880106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III</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2838381122"/>
              </p:ext>
            </p:extLst>
          </p:nvPr>
        </p:nvGraphicFramePr>
        <p:xfrm>
          <a:off x="203200" y="711200"/>
          <a:ext cx="11769725" cy="6091654"/>
        </p:xfrm>
        <a:graphic>
          <a:graphicData uri="http://schemas.openxmlformats.org/drawingml/2006/table">
            <a:tbl>
              <a:tblPr firstRow="1" firstCol="1" bandRow="1">
                <a:tableStyleId>{5C22544A-7EE6-4342-B048-85BDC9FD1C3A}</a:tableStyleId>
              </a:tblPr>
              <a:tblGrid>
                <a:gridCol w="2229831">
                  <a:extLst>
                    <a:ext uri="{9D8B030D-6E8A-4147-A177-3AD203B41FA5}">
                      <a16:colId xmlns:a16="http://schemas.microsoft.com/office/drawing/2014/main" val="2165578924"/>
                    </a:ext>
                  </a:extLst>
                </a:gridCol>
                <a:gridCol w="9539894">
                  <a:extLst>
                    <a:ext uri="{9D8B030D-6E8A-4147-A177-3AD203B41FA5}">
                      <a16:colId xmlns:a16="http://schemas.microsoft.com/office/drawing/2014/main" val="2253113547"/>
                    </a:ext>
                  </a:extLst>
                </a:gridCol>
              </a:tblGrid>
              <a:tr h="119649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трудность в процессе сбора данных</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0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4857082">
                <a:tc>
                  <a:txBody>
                    <a:bodyPr/>
                    <a:lstStyle/>
                    <a:p>
                      <a:pPr marL="0" marR="0" algn="l" rtl="0">
                        <a:lnSpc>
                          <a:spcPct val="100000"/>
                        </a:lnSpc>
                        <a:spcBef>
                          <a:spcPts val="0"/>
                        </a:spcBef>
                        <a:spcAft>
                          <a:spcPts val="0"/>
                        </a:spcAft>
                      </a:pPr>
                      <a:r>
                        <a:rPr lang="ru-Ru" sz="2000" b="1" i="0" u="none" kern="1200" baseline="0">
                          <a:solidFill>
                            <a:schemeClr val="lt1"/>
                          </a:solidFill>
                          <a:effectLst/>
                          <a:latin typeface="Arial" panose="020B0604020202020204" pitchFamily="34" charset="0"/>
                          <a:ea typeface="+mn-ea"/>
                          <a:cs typeface="Arial" panose="020B0604020202020204" pitchFamily="34" charset="0"/>
                        </a:rPr>
                        <a:t>Транспортные проблемы</a:t>
                      </a:r>
                      <a:endParaRPr lang="ru-Ru" sz="2000"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342900" marR="0" lvl="0" indent="-342900" algn="l" rtl="0">
                        <a:lnSpc>
                          <a:spcPct val="100000"/>
                        </a:lnSpc>
                        <a:spcBef>
                          <a:spcPts val="600"/>
                        </a:spcBef>
                        <a:spcAft>
                          <a:spcPts val="600"/>
                        </a:spcAft>
                        <a:buFont typeface="Symbol" panose="05050102010706020507" pitchFamily="18" charset="2"/>
                        <a:buChar char=""/>
                      </a:pPr>
                      <a:r>
                        <a:rPr lang="ru-Ru" sz="18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Планируйте логистику для выездной работы (включая обеспечение безопасности и надлежащего обслуживания транспортных средств). </a:t>
                      </a:r>
                    </a:p>
                    <a:p>
                      <a:pPr marL="342900" marR="0" lvl="0" indent="-342900" algn="l" rtl="0">
                        <a:lnSpc>
                          <a:spcPct val="100000"/>
                        </a:lnSpc>
                        <a:spcBef>
                          <a:spcPts val="600"/>
                        </a:spcBef>
                        <a:spcAft>
                          <a:spcPts val="600"/>
                        </a:spcAft>
                        <a:buFont typeface="Symbol" panose="05050102010706020507" pitchFamily="18" charset="2"/>
                        <a:buChar char=""/>
                      </a:pPr>
                      <a:r>
                        <a:rPr lang="ru-Ru" sz="18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Предоставьте группам по сбору данных надлежащие транспортные средства, соответствующие рельефу местности и/или погодным условиям в местах посещения, и обеспечьте хранение бензина в достаточном объеме и/или запасы бензина, часто требующихся запасных частей для групп, едущих в отдаленные районы.  </a:t>
                      </a:r>
                    </a:p>
                    <a:p>
                      <a:pPr marL="342900" marR="0" lvl="0" indent="-342900" algn="l" rtl="0">
                        <a:lnSpc>
                          <a:spcPct val="100000"/>
                        </a:lnSpc>
                        <a:spcBef>
                          <a:spcPts val="0"/>
                        </a:spcBef>
                        <a:spcAft>
                          <a:spcPts val="1200"/>
                        </a:spcAft>
                        <a:buFont typeface="Symbol" panose="05050102010706020507" pitchFamily="18" charset="2"/>
                        <a:buChar char=""/>
                      </a:pPr>
                      <a:r>
                        <a:rPr lang="ru-Ru" sz="18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Планируйте поездки в соответствующее время, чтобы избежать перерывов или небезопасных поездок, учитывайте государственные праздники, а также запланированные или возможные сопутствующие мероприятия на посещаемых объектах. </a:t>
                      </a:r>
                    </a:p>
                    <a:p>
                      <a:pPr marL="342900" marR="0" lvl="0" indent="-342900" algn="l" rtl="0">
                        <a:lnSpc>
                          <a:spcPct val="100000"/>
                        </a:lnSpc>
                        <a:spcBef>
                          <a:spcPts val="0"/>
                        </a:spcBef>
                        <a:spcAft>
                          <a:spcPts val="1200"/>
                        </a:spcAft>
                        <a:buFont typeface="Symbol" panose="05050102010706020507" pitchFamily="18" charset="2"/>
                        <a:buChar char=""/>
                      </a:pPr>
                      <a:r>
                        <a:rPr lang="ru-Ru" sz="18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Предоставьте группам по сбору данных оптимальные транспортные маршруты.</a:t>
                      </a:r>
                    </a:p>
                    <a:p>
                      <a:pPr marL="342900" marR="0" lvl="0" indent="-342900" algn="l" rtl="0">
                        <a:lnSpc>
                          <a:spcPct val="100000"/>
                        </a:lnSpc>
                        <a:spcBef>
                          <a:spcPts val="0"/>
                        </a:spcBef>
                        <a:spcAft>
                          <a:spcPts val="1200"/>
                        </a:spcAft>
                        <a:buFont typeface="Symbol" panose="05050102010706020507" pitchFamily="18" charset="2"/>
                        <a:buChar char=""/>
                      </a:pPr>
                      <a:r>
                        <a:rPr lang="ru-Ru" sz="18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Предварительно изучите и разберитесь в характере и сопутствующих факторах возникновения транспортных проблем.</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4139328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IV</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1807537472"/>
              </p:ext>
            </p:extLst>
          </p:nvPr>
        </p:nvGraphicFramePr>
        <p:xfrm>
          <a:off x="215901" y="698499"/>
          <a:ext cx="11785600" cy="5954261"/>
        </p:xfrm>
        <a:graphic>
          <a:graphicData uri="http://schemas.openxmlformats.org/drawingml/2006/table">
            <a:tbl>
              <a:tblPr firstRow="1" firstCol="1" bandRow="1">
                <a:tableStyleId>{5C22544A-7EE6-4342-B048-85BDC9FD1C3A}</a:tableStyleId>
              </a:tblPr>
              <a:tblGrid>
                <a:gridCol w="2232839">
                  <a:extLst>
                    <a:ext uri="{9D8B030D-6E8A-4147-A177-3AD203B41FA5}">
                      <a16:colId xmlns:a16="http://schemas.microsoft.com/office/drawing/2014/main" val="2165578924"/>
                    </a:ext>
                  </a:extLst>
                </a:gridCol>
                <a:gridCol w="9552761">
                  <a:extLst>
                    <a:ext uri="{9D8B030D-6E8A-4147-A177-3AD203B41FA5}">
                      <a16:colId xmlns:a16="http://schemas.microsoft.com/office/drawing/2014/main" val="2253113547"/>
                    </a:ext>
                  </a:extLst>
                </a:gridCol>
              </a:tblGrid>
              <a:tr h="88140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сложность</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7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5072858">
                <a:tc>
                  <a:txBody>
                    <a:bodyPr/>
                    <a:lstStyle/>
                    <a:p>
                      <a:pPr marL="0" marR="0" algn="l" rtl="0">
                        <a:lnSpc>
                          <a:spcPct val="107000"/>
                        </a:lnSpc>
                        <a:spcBef>
                          <a:spcPts val="0"/>
                        </a:spcBef>
                        <a:spcAft>
                          <a:spcPts val="0"/>
                        </a:spcAft>
                      </a:pPr>
                      <a:r>
                        <a:rPr lang="ru-Ru" sz="1800" b="1" i="0" u="none" kern="1200" baseline="0">
                          <a:solidFill>
                            <a:schemeClr val="lt1"/>
                          </a:solidFill>
                          <a:effectLst/>
                          <a:latin typeface="Arial" panose="020B0604020202020204" pitchFamily="34" charset="0"/>
                          <a:ea typeface="+mn-ea"/>
                          <a:cs typeface="Arial" panose="020B0604020202020204" pitchFamily="34" charset="0"/>
                        </a:rPr>
                        <a:t>Сборщики данных сталкиваются с проблемами при использовании планшетных ПК и инструментов сбора данных по СММ/КПЭ или другими трудностями, которые могут возникнуть в процессе опросов об имеющихся возможностях или сбора данных по КПЭ </a:t>
                      </a:r>
                      <a:endParaRPr lang="ru-Ru" sz="1800"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342900" marR="0" lvl="0" indent="-342900" algn="l" rtl="0">
                        <a:lnSpc>
                          <a:spcPct val="100000"/>
                        </a:lnSpc>
                        <a:spcBef>
                          <a:spcPts val="0"/>
                        </a:spcBef>
                        <a:spcAft>
                          <a:spcPts val="1200"/>
                        </a:spcAft>
                        <a:buFont typeface="Symbol" panose="05050102010706020507" pitchFamily="18" charset="2"/>
                        <a:buChar char=""/>
                      </a:pPr>
                      <a:endParaRPr lang="ru-Ru"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Создайте и используйте группу в WhatsApp или на другой социальной платформе, чтобы обеспечить в режиме реального времени двустороннее координирование и связь центральной координационной группы и выездных групп, а также коммуникацию выездных групп для обмена опытом и взаимного обсуждения и рекомендаций по решению проблем, связанных со сбором данных в режиме реального времени.</a:t>
                      </a: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Администратор данных центральной группы должен оказывать дистанционную поддержку выездным группам, в режиме реального времени давать ответы на любые вопросы и помогать быстро решать проблемы на местах.</a:t>
                      </a:r>
                      <a:r>
                        <a:rPr lang="ru-Ru" sz="2000" b="0" i="0" u="none" kern="1200" baseline="0">
                          <a:solidFill>
                            <a:schemeClr val="dk1"/>
                          </a:solidFill>
                          <a:effectLst/>
                          <a:latin typeface="Arial" panose="020B0604020202020204" pitchFamily="34" charset="0"/>
                          <a:ea typeface="+mn-ea"/>
                          <a:cs typeface="Arial" panose="020B0604020202020204" pitchFamily="34" charset="0"/>
                        </a:rPr>
                        <a:t> </a:t>
                      </a:r>
                      <a:r>
                        <a:rPr lang="ru-Ru" sz="2000" b="0" i="0" u="none" kern="1200" baseline="0">
                          <a:solidFill>
                            <a:schemeClr val="tx1"/>
                          </a:solidFill>
                          <a:effectLst/>
                          <a:latin typeface="Arial" panose="020B0604020202020204" pitchFamily="34" charset="0"/>
                          <a:ea typeface="+mn-ea"/>
                          <a:cs typeface="Arial" panose="020B0604020202020204" pitchFamily="34" charset="0"/>
                        </a:rPr>
                        <a:t>Центральная группа при необходимости загружает обновленные формы.</a:t>
                      </a:r>
                    </a:p>
                    <a:p>
                      <a:pPr marL="342900" marR="0" lvl="0" indent="-342900" algn="l" rtl="0">
                        <a:lnSpc>
                          <a:spcPct val="100000"/>
                        </a:lnSpc>
                        <a:spcBef>
                          <a:spcPts val="0"/>
                        </a:spcBef>
                        <a:spcAft>
                          <a:spcPts val="1200"/>
                        </a:spcAft>
                        <a:buFont typeface="Symbol" panose="05050102010706020507" pitchFamily="18" charset="2"/>
                        <a:buChar char=""/>
                      </a:pPr>
                      <a:r>
                        <a:rPr lang="ru-Ru" sz="2000" b="0" i="0" u="none" kern="1200" baseline="0">
                          <a:solidFill>
                            <a:schemeClr val="tx1"/>
                          </a:solidFill>
                          <a:effectLst/>
                          <a:latin typeface="Arial" panose="020B0604020202020204" pitchFamily="34" charset="0"/>
                          <a:ea typeface="+mn-ea"/>
                          <a:cs typeface="Arial" panose="020B0604020202020204" pitchFamily="34" charset="0"/>
                        </a:rPr>
                        <a:t>Выездные группы должны иметь бумажные формы в качестве резерва.</a:t>
                      </a:r>
                      <a:endParaRPr lang="ru-Ru"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556258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V</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1381792987"/>
              </p:ext>
            </p:extLst>
          </p:nvPr>
        </p:nvGraphicFramePr>
        <p:xfrm>
          <a:off x="165101" y="711199"/>
          <a:ext cx="11861800" cy="5914129"/>
        </p:xfrm>
        <a:graphic>
          <a:graphicData uri="http://schemas.openxmlformats.org/drawingml/2006/table">
            <a:tbl>
              <a:tblPr firstRow="1" firstCol="1" bandRow="1">
                <a:tableStyleId>{5C22544A-7EE6-4342-B048-85BDC9FD1C3A}</a:tableStyleId>
              </a:tblPr>
              <a:tblGrid>
                <a:gridCol w="2247275">
                  <a:extLst>
                    <a:ext uri="{9D8B030D-6E8A-4147-A177-3AD203B41FA5}">
                      <a16:colId xmlns:a16="http://schemas.microsoft.com/office/drawing/2014/main" val="2165578924"/>
                    </a:ext>
                  </a:extLst>
                </a:gridCol>
                <a:gridCol w="9614525">
                  <a:extLst>
                    <a:ext uri="{9D8B030D-6E8A-4147-A177-3AD203B41FA5}">
                      <a16:colId xmlns:a16="http://schemas.microsoft.com/office/drawing/2014/main" val="2253113547"/>
                    </a:ext>
                  </a:extLst>
                </a:gridCol>
              </a:tblGrid>
              <a:tr h="852829">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сложность</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7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5061300">
                <a:tc>
                  <a:txBody>
                    <a:bodyPr/>
                    <a:lstStyle/>
                    <a:p>
                      <a:pPr marL="0" marR="0" algn="l" rtl="0">
                        <a:lnSpc>
                          <a:spcPct val="107000"/>
                        </a:lnSpc>
                        <a:spcBef>
                          <a:spcPts val="0"/>
                        </a:spcBef>
                        <a:spcAft>
                          <a:spcPts val="0"/>
                        </a:spcAft>
                      </a:pPr>
                      <a:r>
                        <a:rPr lang="ru-Ru" sz="2000" b="1" i="0" u="none" kern="1200" baseline="0">
                          <a:solidFill>
                            <a:schemeClr val="lt1"/>
                          </a:solidFill>
                          <a:effectLst/>
                          <a:latin typeface="Arial" panose="020B0604020202020204" pitchFamily="34" charset="0"/>
                          <a:ea typeface="+mn-ea"/>
                          <a:cs typeface="Arial" panose="020B0604020202020204" pitchFamily="34" charset="0"/>
                        </a:rPr>
                        <a:t>Проблемы с качеством данных/отсутствие данных</a:t>
                      </a:r>
                      <a:endParaRPr lang="ru-Ru" sz="2000"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342900" marR="0" lvl="0" indent="-342900" algn="l" rtl="0">
                        <a:lnSpc>
                          <a:spcPts val="1400"/>
                        </a:lnSpc>
                        <a:spcBef>
                          <a:spcPts val="0"/>
                        </a:spcBef>
                        <a:spcAft>
                          <a:spcPts val="1200"/>
                        </a:spcAft>
                        <a:buFont typeface="Symbol" panose="05050102010706020507" pitchFamily="18" charset="2"/>
                        <a:buChar char=""/>
                      </a:pPr>
                      <a:endParaRPr lang="ru-Ru"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Администратор данных должен регулярно проверять загруженные данные на предмет ошибок, несоответствия, отсутствия данных и выявлять другие проблемы, связанные с качеством данных, активно добиваться решения этих проблем и принимать последующие меры.</a:t>
                      </a:r>
                    </a:p>
                    <a:p>
                      <a:pPr marL="342900" marR="0" lvl="0" indent="-342900" algn="l" rtl="0">
                        <a:lnSpc>
                          <a:spcPct val="100000"/>
                        </a:lnSpc>
                        <a:spcBef>
                          <a:spcPts val="0"/>
                        </a:spcBef>
                        <a:spcAft>
                          <a:spcPts val="1200"/>
                        </a:spcAft>
                        <a:buFont typeface="Symbol" panose="05050102010706020507" pitchFamily="18" charset="2"/>
                        <a:buChar char=""/>
                      </a:pPr>
                      <a:endParaRPr lang="ru-Ru"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Правильно документируйте любые вносимые изменения в рамках процесса очистки данных и обеспечения качества.</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2510977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VI</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261561104"/>
              </p:ext>
            </p:extLst>
          </p:nvPr>
        </p:nvGraphicFramePr>
        <p:xfrm>
          <a:off x="228600" y="787401"/>
          <a:ext cx="11734800" cy="5943600"/>
        </p:xfrm>
        <a:graphic>
          <a:graphicData uri="http://schemas.openxmlformats.org/drawingml/2006/table">
            <a:tbl>
              <a:tblPr firstRow="1" firstCol="1" bandRow="1">
                <a:tableStyleId>{5C22544A-7EE6-4342-B048-85BDC9FD1C3A}</a:tableStyleId>
              </a:tblPr>
              <a:tblGrid>
                <a:gridCol w="2377018">
                  <a:extLst>
                    <a:ext uri="{9D8B030D-6E8A-4147-A177-3AD203B41FA5}">
                      <a16:colId xmlns:a16="http://schemas.microsoft.com/office/drawing/2014/main" val="2165578924"/>
                    </a:ext>
                  </a:extLst>
                </a:gridCol>
                <a:gridCol w="9357782">
                  <a:extLst>
                    <a:ext uri="{9D8B030D-6E8A-4147-A177-3AD203B41FA5}">
                      <a16:colId xmlns:a16="http://schemas.microsoft.com/office/drawing/2014/main" val="2253113547"/>
                    </a:ext>
                  </a:extLst>
                </a:gridCol>
              </a:tblGrid>
              <a:tr h="693281">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сложность</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7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5250319">
                <a:tc>
                  <a:txBody>
                    <a:bodyPr/>
                    <a:lstStyle/>
                    <a:p>
                      <a:pPr marL="0" marR="0" algn="l" rtl="0">
                        <a:lnSpc>
                          <a:spcPct val="107000"/>
                        </a:lnSpc>
                        <a:spcBef>
                          <a:spcPts val="0"/>
                        </a:spcBef>
                        <a:spcAft>
                          <a:spcPts val="0"/>
                        </a:spcAft>
                      </a:pPr>
                      <a:r>
                        <a:rPr lang="ru-Ru" sz="2000" b="1" i="0" u="none" kern="1200" baseline="0">
                          <a:solidFill>
                            <a:schemeClr val="lt1"/>
                          </a:solidFill>
                          <a:effectLst/>
                          <a:latin typeface="Arial" panose="020B0604020202020204" pitchFamily="34" charset="0"/>
                          <a:ea typeface="+mn-ea"/>
                          <a:cs typeface="Arial" panose="020B0604020202020204" pitchFamily="34" charset="0"/>
                        </a:rPr>
                        <a:t>Недостаток знаний о системе здравоохранения у участников группы по сбору данных</a:t>
                      </a:r>
                      <a:endParaRPr lang="ru-Ru" sz="2000"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Используйте сборщиков данных, которые являются действующими участниками цепи поставок в стране и знают систему здравоохранения, поскольку сборщики данных должны проводить оценку вне своих регионов или рабочей среды (чтобы исключить предвзятость).</a:t>
                      </a: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Примите меры для того, чтобы сборщики данных были хорошо обучены и владели всеми навыками и инструментами сбора данных по КПЭ.</a:t>
                      </a:r>
                    </a:p>
                    <a:p>
                      <a:pPr marL="342900" marR="0" lvl="0" indent="-342900" algn="l" rtl="0">
                        <a:lnSpc>
                          <a:spcPct val="100000"/>
                        </a:lnSpc>
                        <a:spcBef>
                          <a:spcPts val="0"/>
                        </a:spcBef>
                        <a:spcAft>
                          <a:spcPts val="1200"/>
                        </a:spcAft>
                        <a:buFont typeface="Symbol" panose="05050102010706020507" pitchFamily="18" charset="2"/>
                        <a:buChar char=""/>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Примите меры для того, чтобы оценщики </a:t>
                      </a:r>
                    </a:p>
                    <a:p>
                      <a:pPr marL="800100" marR="0" lvl="0" indent="-438150" algn="l" rtl="0">
                        <a:lnSpc>
                          <a:spcPct val="100000"/>
                        </a:lnSpc>
                        <a:spcBef>
                          <a:spcPts val="0"/>
                        </a:spcBef>
                        <a:spcAft>
                          <a:spcPts val="1200"/>
                        </a:spcAft>
                        <a:buFont typeface="Wingdings" panose="05000000000000000000" pitchFamily="2" charset="2"/>
                        <a:buChar char="ü"/>
                        <a:tabLst/>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Были обеспечены всем необходимым и материалами по оценке, включая контрольные списки, списки физической проверки, руководства и инструкции, глоссарий терминов, предварительно подготовленные транспортные маршруты. </a:t>
                      </a:r>
                    </a:p>
                    <a:p>
                      <a:pPr marL="800100" marR="0" lvl="0" indent="-438150" algn="l" rtl="0">
                        <a:lnSpc>
                          <a:spcPct val="100000"/>
                        </a:lnSpc>
                        <a:spcBef>
                          <a:spcPts val="0"/>
                        </a:spcBef>
                        <a:spcAft>
                          <a:spcPts val="1200"/>
                        </a:spcAft>
                        <a:buFont typeface="Wingdings" panose="05000000000000000000" pitchFamily="2" charset="2"/>
                        <a:buChar char="ü"/>
                        <a:tabLst/>
                      </a:pPr>
                      <a:r>
                        <a:rPr lang="ru-Ru" sz="2000" b="0" i="0" u="none" baseline="0">
                          <a:solidFill>
                            <a:schemeClr val="tx1"/>
                          </a:solidFill>
                          <a:effectLst/>
                          <a:latin typeface="Arial" panose="020B0604020202020204" pitchFamily="34" charset="0"/>
                          <a:ea typeface="Calibri" panose="020F0502020204030204" pitchFamily="34" charset="0"/>
                          <a:cs typeface="Arial" panose="020B0604020202020204" pitchFamily="34" charset="0"/>
                        </a:rPr>
                        <a:t>Провели вводные совещания/инструктаж с персоналом объекта и пригласили на беседу нужных компетентных сотрудников медицинского учреждения.</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3839926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6" name="Title 5">
            <a:extLst>
              <a:ext uri="{FF2B5EF4-FFF2-40B4-BE49-F238E27FC236}">
                <a16:creationId xmlns:a16="http://schemas.microsoft.com/office/drawing/2014/main" id="{75511791-277C-4EF6-B10D-D7F0D774BF24}"/>
              </a:ext>
            </a:extLst>
          </p:cNvPr>
          <p:cNvSpPr>
            <a:spLocks noGrp="1"/>
          </p:cNvSpPr>
          <p:nvPr>
            <p:ph type="title"/>
          </p:nvPr>
        </p:nvSpPr>
        <p:spPr>
          <a:xfrm>
            <a:off x="2178050" y="104474"/>
            <a:ext cx="8337550" cy="580800"/>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риски и способы их устранения</a:t>
            </a:r>
          </a:p>
        </p:txBody>
      </p:sp>
      <p:graphicFrame>
        <p:nvGraphicFramePr>
          <p:cNvPr id="4" name="Content Placeholder 3">
            <a:extLst>
              <a:ext uri="{FF2B5EF4-FFF2-40B4-BE49-F238E27FC236}">
                <a16:creationId xmlns:a16="http://schemas.microsoft.com/office/drawing/2014/main" id="{4F12A14B-46D8-492B-A5D2-12F44EFBD17B}"/>
              </a:ext>
            </a:extLst>
          </p:cNvPr>
          <p:cNvGraphicFramePr>
            <a:graphicFrameLocks noGrp="1"/>
          </p:cNvGraphicFramePr>
          <p:nvPr>
            <p:ph idx="1"/>
            <p:extLst>
              <p:ext uri="{D42A27DB-BD31-4B8C-83A1-F6EECF244321}">
                <p14:modId xmlns:p14="http://schemas.microsoft.com/office/powerpoint/2010/main" val="445202405"/>
              </p:ext>
            </p:extLst>
          </p:nvPr>
        </p:nvGraphicFramePr>
        <p:xfrm>
          <a:off x="188918" y="685273"/>
          <a:ext cx="11727772" cy="5960000"/>
        </p:xfrm>
        <a:graphic>
          <a:graphicData uri="http://schemas.openxmlformats.org/drawingml/2006/table">
            <a:tbl>
              <a:tblPr/>
              <a:tblGrid>
                <a:gridCol w="1804474">
                  <a:extLst>
                    <a:ext uri="{9D8B030D-6E8A-4147-A177-3AD203B41FA5}">
                      <a16:colId xmlns:a16="http://schemas.microsoft.com/office/drawing/2014/main" val="20000"/>
                    </a:ext>
                  </a:extLst>
                </a:gridCol>
                <a:gridCol w="9923298">
                  <a:extLst>
                    <a:ext uri="{9D8B030D-6E8A-4147-A177-3AD203B41FA5}">
                      <a16:colId xmlns:a16="http://schemas.microsoft.com/office/drawing/2014/main" val="20001"/>
                    </a:ext>
                  </a:extLst>
                </a:gridCol>
              </a:tblGrid>
              <a:tr h="334791">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Риск</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Способ устранения</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01750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Недостаточно времени на каждом объекте</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Обеспечьте достаточное количество сборщиков данных — обычно от 2 до 3 на группу (1 проводит опрос о технологических возможностях и 2 других производят сбор данных по КПЭ). </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В общем, планируйте посещение одного объекта в день с учетом времени в пути, времени ожидания и непредвиденных задержек. </a:t>
                      </a:r>
                    </a:p>
                    <a:p>
                      <a:pPr marL="0" marR="0" lvl="0" indent="0" algn="l" defTabSz="455613" rtl="0" eaLnBrk="1" fontAlgn="base" latinLnBrk="0" hangingPunct="1">
                        <a:lnSpc>
                          <a:spcPct val="100000"/>
                        </a:lnSpc>
                        <a:spcBef>
                          <a:spcPts val="600"/>
                        </a:spcBef>
                        <a:spcAft>
                          <a:spcPts val="600"/>
                        </a:spcAft>
                        <a:buClrTx/>
                        <a:buSzTx/>
                        <a:buFontTx/>
                        <a:buNone/>
                        <a:tabLst/>
                      </a:pPr>
                      <a:endParaRPr kumimoji="0" lang="ru-Ru" altLang="x-none"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Составьте приемлемый список товаров-маркеров (8–12); большее количество замедлит процесс сбора данных. </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1"/>
                  </a:ext>
                </a:extLst>
              </a:tr>
              <a:tr h="160770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Недостаточно времени для посещения всех объектов.</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Выделяйте достаточное количество времени для посещения всех запланированных объектов. Привлекайте к планированию учреждения здравоохранения, знакомые с географическим положением и рельефом местности. Заранее сформируйте достаточное количество групп.</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79497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4" name="Title 5">
            <a:extLst>
              <a:ext uri="{FF2B5EF4-FFF2-40B4-BE49-F238E27FC236}">
                <a16:creationId xmlns:a16="http://schemas.microsoft.com/office/drawing/2014/main" id="{FFC94210-7AB8-4DD2-A200-9D2F0D0F01CA}"/>
              </a:ext>
            </a:extLst>
          </p:cNvPr>
          <p:cNvSpPr>
            <a:spLocks noGrp="1"/>
          </p:cNvSpPr>
          <p:nvPr>
            <p:ph type="title"/>
          </p:nvPr>
        </p:nvSpPr>
        <p:spPr>
          <a:xfrm>
            <a:off x="0" y="0"/>
            <a:ext cx="12192000" cy="773240"/>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риски и способы их устранения (продолжение)</a:t>
            </a:r>
          </a:p>
        </p:txBody>
      </p:sp>
      <p:graphicFrame>
        <p:nvGraphicFramePr>
          <p:cNvPr id="4" name="Content Placeholder 3">
            <a:extLst>
              <a:ext uri="{FF2B5EF4-FFF2-40B4-BE49-F238E27FC236}">
                <a16:creationId xmlns:a16="http://schemas.microsoft.com/office/drawing/2014/main" id="{71DF594D-ED1B-4CED-92D2-DF3B81AE06D0}"/>
              </a:ext>
            </a:extLst>
          </p:cNvPr>
          <p:cNvGraphicFramePr>
            <a:graphicFrameLocks noGrp="1"/>
          </p:cNvGraphicFramePr>
          <p:nvPr>
            <p:ph idx="1"/>
            <p:extLst>
              <p:ext uri="{D42A27DB-BD31-4B8C-83A1-F6EECF244321}">
                <p14:modId xmlns:p14="http://schemas.microsoft.com/office/powerpoint/2010/main" val="154521720"/>
              </p:ext>
            </p:extLst>
          </p:nvPr>
        </p:nvGraphicFramePr>
        <p:xfrm>
          <a:off x="253712" y="939800"/>
          <a:ext cx="11630583" cy="5728745"/>
        </p:xfrm>
        <a:graphic>
          <a:graphicData uri="http://schemas.openxmlformats.org/drawingml/2006/table">
            <a:tbl>
              <a:tblPr/>
              <a:tblGrid>
                <a:gridCol w="2248188">
                  <a:extLst>
                    <a:ext uri="{9D8B030D-6E8A-4147-A177-3AD203B41FA5}">
                      <a16:colId xmlns:a16="http://schemas.microsoft.com/office/drawing/2014/main" val="20000"/>
                    </a:ext>
                  </a:extLst>
                </a:gridCol>
                <a:gridCol w="9382395">
                  <a:extLst>
                    <a:ext uri="{9D8B030D-6E8A-4147-A177-3AD203B41FA5}">
                      <a16:colId xmlns:a16="http://schemas.microsoft.com/office/drawing/2014/main" val="20001"/>
                    </a:ext>
                  </a:extLst>
                </a:gridCol>
              </a:tblGrid>
              <a:tr h="341484">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Риск</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Способ устранения</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699222">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0"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Сборщики данных не имеют достаточных знаний о системе здравоохранения</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Привлекайте сборщиков данных, знакомых с системой здравоохранения страны (например, районных фармацевтов или другой контролирующий персонал).</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1"/>
                  </a:ext>
                </a:extLst>
              </a:tr>
              <a:tr h="368803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0"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Персонал заранее не предупрежден о посещении учреждения</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Если предварительное уведомление является стандартной процедурой, попросите министерство здравоохранения отправить на объекты уведомление и списки для физической проверки заблаговременно до посещения объекта. Подтвердите договоренность о посещении заранее в срок от двух дней до недели до даты посещения, чтобы персонал посещаемого объекта был готов к вашему приезду и доступен для вас. </a:t>
                      </a:r>
                    </a:p>
                    <a:p>
                      <a:pPr marL="0" marR="0" lvl="0" indent="0" algn="l" defTabSz="455613" rtl="0" eaLnBrk="1" fontAlgn="base" latinLnBrk="0" hangingPunct="1">
                        <a:lnSpc>
                          <a:spcPct val="100000"/>
                        </a:lnSpc>
                        <a:spcBef>
                          <a:spcPts val="0"/>
                        </a:spcBef>
                        <a:spcAft>
                          <a:spcPts val="600"/>
                        </a:spcAft>
                        <a:buClrTx/>
                        <a:buSzTx/>
                        <a:buFontTx/>
                        <a:buNone/>
                        <a:tabLst/>
                      </a:pPr>
                      <a:endParaRPr kumimoji="0" lang="ru-Ru" altLang="x-none" sz="2000" b="0" i="0" u="none" strike="noStrike" cap="none" normalizeH="0" baseline="0" dirty="0">
                        <a:ln>
                          <a:noFill/>
                        </a:ln>
                        <a:solidFill>
                          <a:srgbClr val="000000"/>
                        </a:solidFill>
                        <a:effectLst/>
                        <a:latin typeface="Arial" panose="020B0604020202020204" pitchFamily="34" charset="0"/>
                        <a:ea typeface="Calibri" charset="0"/>
                        <a:cs typeface="Arial" panose="020B0604020202020204" pitchFamily="34" charset="0"/>
                      </a:endParaRPr>
                    </a:p>
                    <a:p>
                      <a:pPr marL="0" marR="0" lvl="0" indent="0" algn="l" defTabSz="455613" rtl="0" eaLnBrk="1" fontAlgn="base" latinLnBrk="0" hangingPunct="1">
                        <a:lnSpc>
                          <a:spcPct val="100000"/>
                        </a:lnSpc>
                        <a:spcBef>
                          <a:spcPts val="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Calibri" charset="0"/>
                          <a:cs typeface="Arial" panose="020B0604020202020204" pitchFamily="34" charset="0"/>
                        </a:rPr>
                        <a:t>Плюсы и минусы заблаговременного уведомления описаны в руководстве пользователя.</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49791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2" name="Title 5">
            <a:extLst>
              <a:ext uri="{FF2B5EF4-FFF2-40B4-BE49-F238E27FC236}">
                <a16:creationId xmlns:a16="http://schemas.microsoft.com/office/drawing/2014/main" id="{48923DFD-1E51-41A5-BDAF-842F07CC953D}"/>
              </a:ext>
            </a:extLst>
          </p:cNvPr>
          <p:cNvSpPr>
            <a:spLocks noGrp="1"/>
          </p:cNvSpPr>
          <p:nvPr>
            <p:ph type="title"/>
          </p:nvPr>
        </p:nvSpPr>
        <p:spPr>
          <a:xfrm>
            <a:off x="0" y="-1"/>
            <a:ext cx="12192000" cy="787401"/>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риски и способы их устранения (продолжение)</a:t>
            </a:r>
            <a:endParaRPr lang="ru-Ru" altLang="en-US" sz="3200" b="1" dirty="0">
              <a:latin typeface="Arial" panose="020B0604020202020204" pitchFamily="34" charset="0"/>
              <a:cs typeface="Arial" panose="020B0604020202020204" pitchFamily="34" charset="0"/>
            </a:endParaRPr>
          </a:p>
        </p:txBody>
      </p:sp>
      <p:graphicFrame>
        <p:nvGraphicFramePr>
          <p:cNvPr id="4" name="Content Placeholder 3">
            <a:extLst>
              <a:ext uri="{FF2B5EF4-FFF2-40B4-BE49-F238E27FC236}">
                <a16:creationId xmlns:a16="http://schemas.microsoft.com/office/drawing/2014/main" id="{81F8F1C6-9C0B-46E7-BB3D-1B0D3D6857CF}"/>
              </a:ext>
            </a:extLst>
          </p:cNvPr>
          <p:cNvGraphicFramePr>
            <a:graphicFrameLocks noGrp="1"/>
          </p:cNvGraphicFramePr>
          <p:nvPr>
            <p:ph idx="1"/>
            <p:extLst>
              <p:ext uri="{D42A27DB-BD31-4B8C-83A1-F6EECF244321}">
                <p14:modId xmlns:p14="http://schemas.microsoft.com/office/powerpoint/2010/main" val="2319060635"/>
              </p:ext>
            </p:extLst>
          </p:nvPr>
        </p:nvGraphicFramePr>
        <p:xfrm>
          <a:off x="221314" y="990601"/>
          <a:ext cx="11922157" cy="2758439"/>
        </p:xfrm>
        <a:graphic>
          <a:graphicData uri="http://schemas.openxmlformats.org/drawingml/2006/table">
            <a:tbl>
              <a:tblPr/>
              <a:tblGrid>
                <a:gridCol w="5502863">
                  <a:extLst>
                    <a:ext uri="{9D8B030D-6E8A-4147-A177-3AD203B41FA5}">
                      <a16:colId xmlns:a16="http://schemas.microsoft.com/office/drawing/2014/main" val="20000"/>
                    </a:ext>
                  </a:extLst>
                </a:gridCol>
                <a:gridCol w="6419294">
                  <a:extLst>
                    <a:ext uri="{9D8B030D-6E8A-4147-A177-3AD203B41FA5}">
                      <a16:colId xmlns:a16="http://schemas.microsoft.com/office/drawing/2014/main" val="20001"/>
                    </a:ext>
                  </a:extLst>
                </a:gridCol>
              </a:tblGrid>
              <a:tr h="56884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Риск</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1"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Способ устранения</a:t>
                      </a:r>
                      <a:endParaRPr kumimoji="0" lang="ru-Ru" altLang="x-none" sz="2000" b="1"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18959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FFFFFF"/>
                          </a:solidFill>
                          <a:effectLst/>
                          <a:latin typeface="Arial" panose="020B0604020202020204" pitchFamily="34" charset="0"/>
                          <a:ea typeface="Gill Sans MT" charset="0"/>
                          <a:cs typeface="Arial" panose="020B0604020202020204" pitchFamily="34" charset="0"/>
                        </a:rPr>
                        <a:t>Сотрудники препятствуют тому, чтобы сборщики данных документировали информацию о негативных результатах, поскольку это может быть воспринято болезненно их начальниками или вышестоящими должностными лицами</a:t>
                      </a:r>
                      <a:endParaRPr kumimoji="0" lang="ru-Ru" altLang="x-none" sz="2000" b="0" i="0" u="none" strike="noStrike" cap="none" normalizeH="0" baseline="0" dirty="0">
                        <a:ln>
                          <a:noFill/>
                        </a:ln>
                        <a:solidFill>
                          <a:srgbClr val="595959"/>
                        </a:solidFill>
                        <a:effectLst/>
                        <a:latin typeface="Arial" panose="020B0604020202020204" pitchFamily="34" charset="0"/>
                        <a:ea typeface="Calibri"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Представляйте отчеты и выводы профессиональным и удобным для восприятия способом при сохранении целостности оценки. </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ru-Ru" sz="2000" b="0" i="0" u="none" strike="noStrike" cap="none" normalizeH="0" baseline="0">
                          <a:ln>
                            <a:noFill/>
                          </a:ln>
                          <a:solidFill>
                            <a:srgbClr val="000000"/>
                          </a:solidFill>
                          <a:effectLst/>
                          <a:latin typeface="Arial" panose="020B0604020202020204" pitchFamily="34" charset="0"/>
                          <a:ea typeface="Gill Sans MT" charset="0"/>
                          <a:cs typeface="Arial" panose="020B0604020202020204" pitchFamily="34" charset="0"/>
                        </a:rPr>
                        <a:t>Важно на раннем этапе сформулировать ожидания. Используйте вводное собрание, чтобы помочь персоналу учреждения понять цель визита.</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4171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id="{5E24348C-39CA-4E50-A8BC-D7E0CA7C3EDF}"/>
              </a:ext>
            </a:extLst>
          </p:cNvPr>
          <p:cNvSpPr>
            <a:spLocks noGrp="1"/>
          </p:cNvSpPr>
          <p:nvPr>
            <p:ph type="ctrTitle"/>
          </p:nvPr>
        </p:nvSpPr>
        <p:spPr>
          <a:xfrm>
            <a:off x="1409701" y="558226"/>
            <a:ext cx="9372600" cy="584775"/>
          </a:xfrm>
        </p:spPr>
        <p:txBody>
          <a:bodyPr/>
          <a:lstStyle/>
          <a:p>
            <a:pP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Задача/описание</a:t>
            </a:r>
            <a:endParaRPr lang="ru-Ru" altLang="en-US" sz="3600" b="1"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54487CC7-32F3-437B-B023-76B9129F7006}"/>
              </a:ext>
            </a:extLst>
          </p:cNvPr>
          <p:cNvSpPr>
            <a:spLocks noGrp="1"/>
          </p:cNvSpPr>
          <p:nvPr>
            <p:ph type="subTitle" idx="1"/>
          </p:nvPr>
        </p:nvSpPr>
        <p:spPr>
          <a:xfrm>
            <a:off x="48530" y="1676400"/>
            <a:ext cx="11911358" cy="5181601"/>
          </a:xfrm>
        </p:spPr>
        <p:txBody>
          <a:bodyPr>
            <a:normAutofit/>
          </a:bodyPr>
          <a:lstStyle/>
          <a:p>
            <a:pPr marL="901700" lvl="1" indent="-447675" algn="l" defTabSz="912778" rtl="0">
              <a:spcBef>
                <a:spcPts val="1200"/>
              </a:spcBef>
              <a:spcAft>
                <a:spcPts val="1200"/>
              </a:spcAft>
              <a:buFont typeface="Wingdings" panose="05000000000000000000" pitchFamily="2" charset="2"/>
              <a:buChar char="ü"/>
            </a:pPr>
            <a:r>
              <a:rPr lang="ru-Ru" sz="3200" b="1" i="0" u="none" baseline="0">
                <a:solidFill>
                  <a:srgbClr val="C2113A"/>
                </a:solidFill>
                <a:latin typeface="Arial" panose="020B0604020202020204" pitchFamily="34" charset="0"/>
                <a:ea typeface="Gill Sans MT" panose="020B0502020104020203" pitchFamily="34" charset="0"/>
                <a:cs typeface="Arial" panose="020B0604020202020204" pitchFamily="34" charset="0"/>
              </a:rPr>
              <a:t>Цель:  </a:t>
            </a:r>
            <a:r>
              <a:rPr lang="ru-Ru" sz="32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Определить меры и инструменты для обеспечения бесперебойного сбора данных.</a:t>
            </a:r>
          </a:p>
          <a:p>
            <a:pPr marL="901700" lvl="1" indent="-447675" algn="l" defTabSz="912778" rtl="0">
              <a:spcBef>
                <a:spcPts val="1200"/>
              </a:spcBef>
              <a:spcAft>
                <a:spcPts val="1200"/>
              </a:spcAft>
              <a:buFont typeface="Wingdings" panose="05000000000000000000" pitchFamily="2" charset="2"/>
              <a:buChar char="ü"/>
            </a:pPr>
            <a:r>
              <a:rPr lang="ru-Ru" sz="32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Отслеживание хода работ</a:t>
            </a:r>
          </a:p>
          <a:p>
            <a:pPr marL="901700" lvl="1" indent="-447675" algn="l" defTabSz="912778" rtl="0">
              <a:spcBef>
                <a:spcPts val="1200"/>
              </a:spcBef>
              <a:spcAft>
                <a:spcPts val="1200"/>
              </a:spcAft>
              <a:buFont typeface="Wingdings" panose="05000000000000000000" pitchFamily="2" charset="2"/>
              <a:buChar char="ü"/>
            </a:pPr>
            <a:r>
              <a:rPr lang="ru-Ru" sz="32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Поддержание согласованности/обеспечение качества данных</a:t>
            </a:r>
          </a:p>
          <a:p>
            <a:pPr marL="901700" lvl="1" indent="-447675" algn="l" defTabSz="912778" rtl="0">
              <a:spcBef>
                <a:spcPts val="1200"/>
              </a:spcBef>
              <a:spcAft>
                <a:spcPts val="1200"/>
              </a:spcAft>
              <a:buFont typeface="Wingdings" panose="05000000000000000000" pitchFamily="2" charset="2"/>
              <a:buChar char="ü"/>
            </a:pPr>
            <a:r>
              <a:rPr lang="ru-Ru" sz="3200" b="0" i="0" u="none" baseline="0">
                <a:solidFill>
                  <a:srgbClr val="000000"/>
                </a:solidFill>
                <a:latin typeface="Arial" panose="020B0604020202020204" pitchFamily="34" charset="0"/>
                <a:ea typeface="Gill Sans MT" panose="020B0502020104020203" pitchFamily="34" charset="0"/>
                <a:cs typeface="Arial" panose="020B0604020202020204" pitchFamily="34" charset="0"/>
              </a:rPr>
              <a:t>Частые проблемы и их решение</a:t>
            </a:r>
          </a:p>
        </p:txBody>
      </p:sp>
    </p:spTree>
    <p:extLst>
      <p:ext uri="{BB962C8B-B14F-4D97-AF65-F5344CB8AC3E}">
        <p14:creationId xmlns:p14="http://schemas.microsoft.com/office/powerpoint/2010/main" val="3556097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39C44BED-5F00-4457-8B92-3785A650905D}"/>
              </a:ext>
            </a:extLst>
          </p:cNvPr>
          <p:cNvSpPr>
            <a:spLocks noGrp="1"/>
          </p:cNvSpPr>
          <p:nvPr>
            <p:ph idx="1"/>
          </p:nvPr>
        </p:nvSpPr>
        <p:spPr>
          <a:xfrm>
            <a:off x="187180" y="1212457"/>
            <a:ext cx="11598185" cy="5645543"/>
          </a:xfrm>
        </p:spPr>
        <p:txBody>
          <a:bodyPr>
            <a:normAutofit/>
          </a:bodyPr>
          <a:lstStyle/>
          <a:p>
            <a:pPr marL="533400" indent="-533400" algn="l" rtl="0">
              <a:spcAft>
                <a:spcPts val="1200"/>
              </a:spcAft>
              <a:buNone/>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	Во время сбора данных центральная группа осуществляет мониторинг и отслеживает 	ход сбора данных:</a:t>
            </a:r>
          </a:p>
          <a:p>
            <a:pPr marL="1079500" lvl="1" indent="-477838" algn="l" rtl="0">
              <a:spcAft>
                <a:spcPts val="1200"/>
              </a:spcAft>
              <a:buFont typeface="Wingdings" panose="05000000000000000000" pitchFamily="2" charset="2"/>
              <a:buChar char="ü"/>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Подтверждая посещенные объекты исследования</a:t>
            </a:r>
          </a:p>
          <a:p>
            <a:pPr marL="1079500" lvl="1" indent="-477838" algn="l" rtl="0">
              <a:spcAft>
                <a:spcPts val="1200"/>
              </a:spcAft>
              <a:buFont typeface="Wingdings" panose="05000000000000000000" pitchFamily="2" charset="2"/>
              <a:buChar char="ü"/>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Подтверждая своевременность сбора данных в надлежащих местах</a:t>
            </a:r>
          </a:p>
          <a:p>
            <a:pPr marL="1079500" lvl="1" indent="-477838" algn="l" rtl="0">
              <a:spcAft>
                <a:spcPts val="1200"/>
              </a:spcAft>
              <a:buFont typeface="Wingdings" panose="05000000000000000000" pitchFamily="2" charset="2"/>
              <a:buChar char="ü"/>
            </a:pPr>
            <a:r>
              <a:rPr lang="ru-Ru" sz="32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Решая любые проблемы, которые могут отрицательно сказаться на сборе данных</a:t>
            </a:r>
            <a:endParaRPr lang="ru-Ru" altLang="en-US" sz="2400" dirty="0">
              <a:solidFill>
                <a:schemeClr val="tx1"/>
              </a:solidFill>
              <a:latin typeface="Arial" panose="020B0604020202020204" pitchFamily="34" charset="0"/>
              <a:cs typeface="Arial" panose="020B0604020202020204" pitchFamily="34" charset="0"/>
            </a:endParaRPr>
          </a:p>
        </p:txBody>
      </p:sp>
      <p:sp>
        <p:nvSpPr>
          <p:cNvPr id="152581" name="Title 5">
            <a:extLst>
              <a:ext uri="{FF2B5EF4-FFF2-40B4-BE49-F238E27FC236}">
                <a16:creationId xmlns:a16="http://schemas.microsoft.com/office/drawing/2014/main" id="{36C692D5-C8BF-41D9-B067-FA1307848351}"/>
              </a:ext>
            </a:extLst>
          </p:cNvPr>
          <p:cNvSpPr>
            <a:spLocks noGrp="1"/>
          </p:cNvSpPr>
          <p:nvPr>
            <p:ph type="title"/>
          </p:nvPr>
        </p:nvSpPr>
        <p:spPr>
          <a:xfrm>
            <a:off x="2101850" y="348282"/>
            <a:ext cx="8305801" cy="5847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Отслеживание хода работ</a:t>
            </a:r>
            <a:endParaRPr lang="ru-Ru" alt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344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60" name="Title 5">
            <a:extLst>
              <a:ext uri="{FF2B5EF4-FFF2-40B4-BE49-F238E27FC236}">
                <a16:creationId xmlns:a16="http://schemas.microsoft.com/office/drawing/2014/main" id="{9E6A9260-AF89-4EDE-900D-F2357968ED57}"/>
              </a:ext>
            </a:extLst>
          </p:cNvPr>
          <p:cNvSpPr>
            <a:spLocks noGrp="1"/>
          </p:cNvSpPr>
          <p:nvPr>
            <p:ph type="title"/>
          </p:nvPr>
        </p:nvSpPr>
        <p:spPr>
          <a:xfrm>
            <a:off x="0" y="81243"/>
            <a:ext cx="12192000" cy="1077218"/>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Поддержание согласованности/</a:t>
            </a:r>
            <a:br>
              <a:rPr lang="th-TH" sz="3200" b="1" i="0" u="none" baseline="0">
                <a:latin typeface="Arial" panose="020B0604020202020204" pitchFamily="34" charset="0"/>
                <a:ea typeface="Gill Sans MT" panose="020B0502020104020203" pitchFamily="34" charset="0"/>
                <a:cs typeface="Arial" panose="020B0604020202020204" pitchFamily="34" charset="0"/>
              </a:rPr>
            </a:br>
            <a:r>
              <a:rPr lang="ru-Ru" sz="3200" b="1" i="0" u="none" baseline="0">
                <a:latin typeface="Arial" panose="020B0604020202020204" pitchFamily="34" charset="0"/>
                <a:ea typeface="Gill Sans MT" panose="020B0502020104020203" pitchFamily="34" charset="0"/>
                <a:cs typeface="Arial" panose="020B0604020202020204" pitchFamily="34" charset="0"/>
              </a:rPr>
              <a:t>обеспечение качества данных</a:t>
            </a:r>
            <a:endParaRPr lang="ru-Ru" altLang="en-US" sz="3200" b="1" dirty="0">
              <a:latin typeface="Arial" panose="020B0604020202020204" pitchFamily="34" charset="0"/>
              <a:cs typeface="Arial" panose="020B0604020202020204" pitchFamily="34" charset="0"/>
            </a:endParaRPr>
          </a:p>
        </p:txBody>
      </p:sp>
      <p:sp>
        <p:nvSpPr>
          <p:cNvPr id="8" name="Text Placeholder 2">
            <a:extLst>
              <a:ext uri="{FF2B5EF4-FFF2-40B4-BE49-F238E27FC236}">
                <a16:creationId xmlns:a16="http://schemas.microsoft.com/office/drawing/2014/main" id="{2FA4F300-74AF-485D-9C3D-35BCEC5329CF}"/>
              </a:ext>
            </a:extLst>
          </p:cNvPr>
          <p:cNvSpPr txBox="1">
            <a:spLocks/>
          </p:cNvSpPr>
          <p:nvPr/>
        </p:nvSpPr>
        <p:spPr>
          <a:xfrm>
            <a:off x="290669" y="1435100"/>
            <a:ext cx="11121694" cy="5333706"/>
          </a:xfrm>
          <a:prstGeom prst="rect">
            <a:avLst/>
          </a:prstGeom>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algn="l" defTabSz="602639" rtl="0">
              <a:buNone/>
              <a:defRPr/>
            </a:pPr>
            <a:r>
              <a:rPr lang="ru-Ru" sz="2800" b="1" i="0" u="none" baseline="0">
                <a:solidFill>
                  <a:prstClr val="black"/>
                </a:solidFill>
                <a:latin typeface="Arial" panose="020B0604020202020204" pitchFamily="34" charset="0"/>
                <a:cs typeface="Arial" panose="020B0604020202020204" pitchFamily="34" charset="0"/>
              </a:rPr>
              <a:t>Центральная группа</a:t>
            </a:r>
          </a:p>
          <a:p>
            <a:pPr marL="302369" indent="-302369" algn="l" defTabSz="602639" rtl="0">
              <a:defRPr/>
            </a:pPr>
            <a:r>
              <a:rPr lang="ru-Ru" sz="2800" b="0" i="0" u="none" baseline="0">
                <a:solidFill>
                  <a:prstClr val="black"/>
                </a:solidFill>
                <a:latin typeface="Arial" panose="020B0604020202020204" pitchFamily="34" charset="0"/>
                <a:cs typeface="Arial" panose="020B0604020202020204" pitchFamily="34" charset="0"/>
              </a:rPr>
              <a:t>Отслеживает графики, имеет готовые запасные учреждения.</a:t>
            </a:r>
          </a:p>
          <a:p>
            <a:pPr marL="302369" indent="-302369" algn="l" defTabSz="602639" rtl="0">
              <a:defRPr/>
            </a:pPr>
            <a:r>
              <a:rPr lang="ru-Ru" sz="2800" b="0" i="0" u="none" baseline="0">
                <a:solidFill>
                  <a:prstClr val="black"/>
                </a:solidFill>
                <a:latin typeface="Arial" panose="020B0604020202020204" pitchFamily="34" charset="0"/>
                <a:cs typeface="Arial" panose="020B0604020202020204" pitchFamily="34" charset="0"/>
              </a:rPr>
              <a:t>Каждый вечер проверяет данные и готовит индивидуальные комментарии для каждого сборщика данных.</a:t>
            </a:r>
          </a:p>
          <a:p>
            <a:pPr marL="444500" indent="-444500" algn="l" defTabSz="602639" rtl="0">
              <a:buFont typeface="Wingdings" panose="05000000000000000000" pitchFamily="2" charset="2"/>
              <a:buChar char="ü"/>
              <a:defRPr/>
            </a:pPr>
            <a:r>
              <a:rPr lang="ru-Ru" sz="2800" b="0" i="0" u="none" baseline="0">
                <a:solidFill>
                  <a:prstClr val="black"/>
                </a:solidFill>
                <a:latin typeface="Arial" panose="020B0604020202020204" pitchFamily="34" charset="0"/>
                <a:cs typeface="Arial" panose="020B0604020202020204" pitchFamily="34" charset="0"/>
              </a:rPr>
              <a:t>Проверяет геолокацию</a:t>
            </a:r>
          </a:p>
          <a:p>
            <a:pPr marL="444500" indent="-444500" algn="l" defTabSz="602639" rtl="0">
              <a:buFont typeface="Wingdings" panose="05000000000000000000" pitchFamily="2" charset="2"/>
              <a:buChar char="ü"/>
              <a:defRPr/>
            </a:pPr>
            <a:r>
              <a:rPr lang="ru-Ru" sz="2800" b="0" i="0" u="none" baseline="0">
                <a:solidFill>
                  <a:prstClr val="black"/>
                </a:solidFill>
                <a:latin typeface="Arial" panose="020B0604020202020204" pitchFamily="34" charset="0"/>
                <a:cs typeface="Arial" panose="020B0604020202020204" pitchFamily="34" charset="0"/>
              </a:rPr>
              <a:t>Проверяет шаблоны пропуска</a:t>
            </a:r>
          </a:p>
          <a:p>
            <a:pPr marL="444500" indent="-444500" algn="l" defTabSz="602639" rtl="0">
              <a:buFont typeface="Wingdings" panose="05000000000000000000" pitchFamily="2" charset="2"/>
              <a:buChar char="ü"/>
              <a:defRPr/>
            </a:pPr>
            <a:r>
              <a:rPr lang="ru-Ru" sz="2800" b="0" i="0" u="none" baseline="0">
                <a:solidFill>
                  <a:prstClr val="black"/>
                </a:solidFill>
                <a:latin typeface="Arial" panose="020B0604020202020204" pitchFamily="34" charset="0"/>
                <a:cs typeface="Arial" panose="020B0604020202020204" pitchFamily="34" charset="0"/>
              </a:rPr>
              <a:t>Проверяет общие ошибки по КПЭ</a:t>
            </a:r>
          </a:p>
          <a:p>
            <a:pPr marL="444500" indent="-444500" algn="l" defTabSz="602639" rtl="0">
              <a:buFont typeface="Wingdings" panose="05000000000000000000" pitchFamily="2" charset="2"/>
              <a:buChar char="ü"/>
              <a:defRPr/>
            </a:pPr>
            <a:r>
              <a:rPr lang="ru-Ru" sz="2800" b="0" i="0" u="none" baseline="0">
                <a:solidFill>
                  <a:prstClr val="black"/>
                </a:solidFill>
                <a:latin typeface="Arial" panose="020B0604020202020204" pitchFamily="34" charset="0"/>
                <a:cs typeface="Arial" panose="020B0604020202020204" pitchFamily="34" charset="0"/>
              </a:rPr>
              <a:t>Проверяет текстовые ответы и получает пояснения от групп сбора данных</a:t>
            </a:r>
          </a:p>
        </p:txBody>
      </p:sp>
    </p:spTree>
    <p:extLst>
      <p:ext uri="{BB962C8B-B14F-4D97-AF65-F5344CB8AC3E}">
        <p14:creationId xmlns:p14="http://schemas.microsoft.com/office/powerpoint/2010/main" val="134825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60" name="Title 5">
            <a:extLst>
              <a:ext uri="{FF2B5EF4-FFF2-40B4-BE49-F238E27FC236}">
                <a16:creationId xmlns:a16="http://schemas.microsoft.com/office/drawing/2014/main" id="{9E6A9260-AF89-4EDE-900D-F2357968ED57}"/>
              </a:ext>
            </a:extLst>
          </p:cNvPr>
          <p:cNvSpPr>
            <a:spLocks noGrp="1"/>
          </p:cNvSpPr>
          <p:nvPr>
            <p:ph type="title"/>
          </p:nvPr>
        </p:nvSpPr>
        <p:spPr>
          <a:xfrm>
            <a:off x="0" y="0"/>
            <a:ext cx="12192000" cy="1158460"/>
          </a:xfrm>
        </p:spPr>
        <p:txBody>
          <a:bodyPr/>
          <a:lstStyle/>
          <a:p>
            <a:pPr algn="ctr" rtl="0"/>
            <a:r>
              <a:rPr lang="ru-Ru" sz="3200" b="1" i="0" u="none" baseline="0">
                <a:latin typeface="Arial" panose="020B0604020202020204" pitchFamily="34" charset="0"/>
                <a:ea typeface="Gill Sans MT" panose="020B0502020104020203" pitchFamily="34" charset="0"/>
                <a:cs typeface="Arial" panose="020B0604020202020204" pitchFamily="34" charset="0"/>
              </a:rPr>
              <a:t>Поддержание согласованности/</a:t>
            </a:r>
            <a:br>
              <a:rPr lang="th-TH" sz="3200" b="1" i="0" u="none" baseline="0">
                <a:latin typeface="Arial" panose="020B0604020202020204" pitchFamily="34" charset="0"/>
                <a:ea typeface="Gill Sans MT" panose="020B0502020104020203" pitchFamily="34" charset="0"/>
                <a:cs typeface="Arial" panose="020B0604020202020204" pitchFamily="34" charset="0"/>
              </a:rPr>
            </a:br>
            <a:r>
              <a:rPr lang="ru-Ru" sz="3200" b="1" i="0" u="none" baseline="0">
                <a:latin typeface="Arial" panose="020B0604020202020204" pitchFamily="34" charset="0"/>
                <a:ea typeface="Gill Sans MT" panose="020B0502020104020203" pitchFamily="34" charset="0"/>
                <a:cs typeface="Arial" panose="020B0604020202020204" pitchFamily="34" charset="0"/>
              </a:rPr>
              <a:t>обеспечение качества данных</a:t>
            </a:r>
            <a:endParaRPr lang="ru-Ru" altLang="en-US" sz="3200" b="1" dirty="0">
              <a:latin typeface="Arial" panose="020B0604020202020204" pitchFamily="34" charset="0"/>
              <a:cs typeface="Arial" panose="020B0604020202020204" pitchFamily="34" charset="0"/>
            </a:endParaRPr>
          </a:p>
        </p:txBody>
      </p:sp>
      <p:sp>
        <p:nvSpPr>
          <p:cNvPr id="7" name="Text Placeholder 1">
            <a:extLst>
              <a:ext uri="{FF2B5EF4-FFF2-40B4-BE49-F238E27FC236}">
                <a16:creationId xmlns:a16="http://schemas.microsoft.com/office/drawing/2014/main" id="{99A41EF1-EE4B-4607-8124-82653330C337}"/>
              </a:ext>
            </a:extLst>
          </p:cNvPr>
          <p:cNvSpPr txBox="1">
            <a:spLocks/>
          </p:cNvSpPr>
          <p:nvPr/>
        </p:nvSpPr>
        <p:spPr bwMode="auto">
          <a:xfrm>
            <a:off x="400637" y="1358900"/>
            <a:ext cx="10993438"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algn="l" defTabSz="602639" rtl="0">
              <a:spcBef>
                <a:spcPts val="0"/>
              </a:spcBef>
              <a:buNone/>
              <a:defRPr/>
            </a:pPr>
            <a:r>
              <a:rPr lang="ru-Ru" sz="2400" b="1" i="0" u="none" baseline="0">
                <a:solidFill>
                  <a:prstClr val="black"/>
                </a:solidFill>
                <a:latin typeface="Arial" panose="020B0604020202020204" pitchFamily="34" charset="0"/>
                <a:cs typeface="Arial" panose="020B0604020202020204" pitchFamily="34" charset="0"/>
              </a:rPr>
              <a:t>Создание группы в WhatsApp или аналогичной группы</a:t>
            </a:r>
          </a:p>
          <a:p>
            <a:pPr marL="302369" indent="-302369" algn="l" defTabSz="602639" rtl="0">
              <a:spcBef>
                <a:spcPts val="0"/>
              </a:spcBef>
              <a:defRPr/>
            </a:pPr>
            <a:r>
              <a:rPr lang="ru-Ru" sz="2400" b="0" i="0" u="none" baseline="0">
                <a:solidFill>
                  <a:prstClr val="black"/>
                </a:solidFill>
                <a:latin typeface="Arial" panose="020B0604020202020204" pitchFamily="34" charset="0"/>
                <a:cs typeface="Arial" panose="020B0604020202020204" pitchFamily="34" charset="0"/>
              </a:rPr>
              <a:t>Лучше всего создать несколько групп:</a:t>
            </a:r>
          </a:p>
          <a:p>
            <a:pPr marL="3045495" lvl="6" indent="-302369" algn="l" defTabSz="602639" rtl="0">
              <a:spcBef>
                <a:spcPts val="0"/>
              </a:spcBef>
              <a:spcAft>
                <a:spcPts val="1200"/>
              </a:spcAft>
              <a:defRPr/>
            </a:pPr>
            <a:r>
              <a:rPr lang="ru-Ru" sz="1800" b="1" i="0" u="none" baseline="0">
                <a:solidFill>
                  <a:prstClr val="black"/>
                </a:solidFill>
                <a:latin typeface="Arial" panose="020B0604020202020204" pitchFamily="34" charset="0"/>
                <a:cs typeface="Arial" panose="020B0604020202020204" pitchFamily="34" charset="0"/>
              </a:rPr>
              <a:t>Логистика и административные потребности</a:t>
            </a:r>
          </a:p>
          <a:p>
            <a:pPr marL="3045495" lvl="6" indent="-302369" algn="l" defTabSz="602639" rtl="0">
              <a:spcBef>
                <a:spcPts val="0"/>
              </a:spcBef>
              <a:spcAft>
                <a:spcPts val="1200"/>
              </a:spcAft>
              <a:defRPr/>
            </a:pPr>
            <a:r>
              <a:rPr lang="ru-Ru" sz="1800" b="1" i="0" u="none" baseline="0">
                <a:solidFill>
                  <a:prstClr val="black"/>
                </a:solidFill>
                <a:latin typeface="Arial" panose="020B0604020202020204" pitchFamily="34" charset="0"/>
                <a:cs typeface="Arial" panose="020B0604020202020204" pitchFamily="34" charset="0"/>
              </a:rPr>
              <a:t>Технические вопросы по проведению </a:t>
            </a:r>
            <a:br>
              <a:rPr lang="th-TH" sz="1800" b="1" i="0" u="none" baseline="0">
                <a:solidFill>
                  <a:prstClr val="black"/>
                </a:solidFill>
                <a:latin typeface="Arial" panose="020B0604020202020204" pitchFamily="34" charset="0"/>
                <a:cs typeface="Arial" panose="020B0604020202020204" pitchFamily="34" charset="0"/>
              </a:rPr>
            </a:br>
            <a:r>
              <a:rPr lang="ru-Ru" sz="1800" b="1" i="0" u="none" baseline="0">
                <a:solidFill>
                  <a:prstClr val="black"/>
                </a:solidFill>
                <a:latin typeface="Arial" panose="020B0604020202020204" pitchFamily="34" charset="0"/>
                <a:cs typeface="Arial" panose="020B0604020202020204" pitchFamily="34" charset="0"/>
              </a:rPr>
              <a:t>исследования или вопросы в сфере ИТ</a:t>
            </a:r>
          </a:p>
          <a:p>
            <a:pPr marL="3045495" lvl="6" indent="-302369" algn="l" defTabSz="602639" rtl="0">
              <a:spcBef>
                <a:spcPts val="0"/>
              </a:spcBef>
              <a:spcAft>
                <a:spcPts val="1200"/>
              </a:spcAft>
              <a:defRPr/>
            </a:pPr>
            <a:r>
              <a:rPr lang="ru-Ru" sz="1800" b="1" i="0" u="none" baseline="0">
                <a:solidFill>
                  <a:prstClr val="black"/>
                </a:solidFill>
                <a:latin typeface="Arial" panose="020B0604020202020204" pitchFamily="34" charset="0"/>
                <a:cs typeface="Arial" panose="020B0604020202020204" pitchFamily="34" charset="0"/>
              </a:rPr>
              <a:t>Фотографии</a:t>
            </a:r>
          </a:p>
          <a:p>
            <a:pPr marL="302369" indent="-302369" algn="l" defTabSz="602639" rtl="0">
              <a:spcBef>
                <a:spcPts val="0"/>
              </a:spcBef>
              <a:defRPr/>
            </a:pPr>
            <a:r>
              <a:rPr lang="ru-Ru" sz="2400" b="0" i="0" u="none" baseline="0">
                <a:solidFill>
                  <a:prstClr val="black"/>
                </a:solidFill>
                <a:latin typeface="Arial" panose="020B0604020202020204" pitchFamily="34" charset="0"/>
                <a:cs typeface="Arial" panose="020B0604020202020204" pitchFamily="34" charset="0"/>
              </a:rPr>
              <a:t>Вопросы с мест сбора данных в реальном времени, решение проблем </a:t>
            </a:r>
            <a:br>
              <a:rPr lang="th-TH" sz="2400" b="0" i="0" u="none" baseline="0">
                <a:solidFill>
                  <a:prstClr val="black"/>
                </a:solidFill>
                <a:latin typeface="Arial" panose="020B0604020202020204" pitchFamily="34" charset="0"/>
                <a:cs typeface="Arial" panose="020B0604020202020204" pitchFamily="34" charset="0"/>
              </a:rPr>
            </a:br>
            <a:r>
              <a:rPr lang="ru-Ru" sz="2400" b="0" i="0" u="none" baseline="0">
                <a:solidFill>
                  <a:prstClr val="black"/>
                </a:solidFill>
                <a:latin typeface="Arial" panose="020B0604020202020204" pitchFamily="34" charset="0"/>
                <a:cs typeface="Arial" panose="020B0604020202020204" pitchFamily="34" charset="0"/>
              </a:rPr>
              <a:t>в реальном времени</a:t>
            </a:r>
          </a:p>
          <a:p>
            <a:pPr marL="302369" indent="-302369" algn="l" defTabSz="602639" rtl="0">
              <a:spcBef>
                <a:spcPts val="0"/>
              </a:spcBef>
              <a:defRPr/>
            </a:pPr>
            <a:r>
              <a:rPr lang="ru-Ru" sz="2400" b="0" i="0" u="none" baseline="0">
                <a:solidFill>
                  <a:prstClr val="black"/>
                </a:solidFill>
                <a:latin typeface="Arial" panose="020B0604020202020204" pitchFamily="34" charset="0"/>
                <a:cs typeface="Arial" panose="020B0604020202020204" pitchFamily="34" charset="0"/>
              </a:rPr>
              <a:t>Все группы видят ответы на вопросы</a:t>
            </a:r>
          </a:p>
          <a:p>
            <a:pPr marL="302369" indent="-302369" algn="l" defTabSz="602639" rtl="0">
              <a:spcBef>
                <a:spcPts val="0"/>
              </a:spcBef>
              <a:defRPr/>
            </a:pPr>
            <a:r>
              <a:rPr lang="ru-Ru" sz="2400" b="0" i="0" u="none" baseline="0">
                <a:solidFill>
                  <a:prstClr val="black"/>
                </a:solidFill>
                <a:latin typeface="Arial" panose="020B0604020202020204" pitchFamily="34" charset="0"/>
                <a:cs typeface="Arial" panose="020B0604020202020204" pitchFamily="34" charset="0"/>
              </a:rPr>
              <a:t>Обновление хода выполнения работ</a:t>
            </a:r>
          </a:p>
          <a:p>
            <a:pPr marL="302369" indent="-302369" algn="l" defTabSz="602639" rtl="0">
              <a:spcBef>
                <a:spcPts val="0"/>
              </a:spcBef>
              <a:defRPr/>
            </a:pPr>
            <a:r>
              <a:rPr lang="ru-Ru" sz="2400" b="0" i="0" u="none" baseline="0">
                <a:solidFill>
                  <a:prstClr val="black"/>
                </a:solidFill>
                <a:latin typeface="Arial" panose="020B0604020202020204" pitchFamily="34" charset="0"/>
                <a:cs typeface="Arial" panose="020B0604020202020204" pitchFamily="34" charset="0"/>
              </a:rPr>
              <a:t>Сплочение команды сборщиков данных</a:t>
            </a:r>
          </a:p>
        </p:txBody>
      </p:sp>
    </p:spTree>
    <p:extLst>
      <p:ext uri="{BB962C8B-B14F-4D97-AF65-F5344CB8AC3E}">
        <p14:creationId xmlns:p14="http://schemas.microsoft.com/office/powerpoint/2010/main" val="2155905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algn="l" defTabSz="604738" rtl="0"/>
            <a:fld id="{414FB1AD-D69E-B741-965A-0BAE826C2FA6}" type="datetime1">
              <a:rPr lang="th-TH" sz="800">
                <a:latin typeface="Arial" panose="020B0604020202020204" pitchFamily="34" charset="0"/>
              </a:rPr>
              <a:pPr algn="l" defTabSz="604738" rtl="0"/>
              <a:t>09/08/65</a:t>
            </a:fld>
            <a:endParaRPr lang="ru-Ru" sz="800"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rtl="0"/>
            <a:r>
              <a:rPr lang="ru-Ru" sz="800" b="0" i="0" u="none" baseline="0">
                <a:latin typeface="Arial" panose="020B0604020202020204" pitchFamily="34" charset="0"/>
                <a:cs typeface="Arial" panose="020B0604020202020204" pitchFamily="34" charset="0"/>
              </a:rPr>
              <a:t>ВСТАВЬТЕ НИЖНИЙ КОЛОНТИТУЛ</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algn="r" defTabSz="604738" rtl="0"/>
            <a:fld id="{42782948-4DBE-204D-AB9E-B65E067054AE}" type="slidenum">
              <a:rPr sz="800">
                <a:latin typeface="Arial" panose="020B0604020202020204" pitchFamily="34" charset="0"/>
                <a:cs typeface="Arial" panose="020B0604020202020204" pitchFamily="34" charset="0"/>
              </a:rPr>
              <a:pPr defTabSz="604738"/>
              <a:t>6</a:t>
            </a:fld>
            <a:endParaRPr lang="ru-Ru" sz="8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311301" y="101064"/>
            <a:ext cx="10363200" cy="580800"/>
          </a:xfrm>
        </p:spPr>
        <p:txBody>
          <a:bodyPr/>
          <a:lstStyle/>
          <a:p>
            <a:pPr algn="l" rtl="0"/>
            <a:r>
              <a:rPr lang="ru-Ru" sz="3200" b="1" i="0" u="none" baseline="0">
                <a:latin typeface="Arial" panose="020B0604020202020204" pitchFamily="34" charset="0"/>
                <a:cs typeface="Arial" panose="020B0604020202020204" pitchFamily="34" charset="0"/>
              </a:rPr>
              <a:t>Отслеживаемые моменты</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920022"/>
            <a:ext cx="11089437" cy="5125178"/>
          </a:xfrm>
        </p:spPr>
        <p:txBody>
          <a:bodyPr>
            <a:normAutofit/>
          </a:bodyPr>
          <a:lstStyle/>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«Другое, укажите»</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Несколько вариантов ответа («ни один из вышеперечисленных вариантов, я не знаю»)</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Примечания в конце каждого модуля.</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Управление товаром не осуществляется.</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Единицы товаров</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Скорректированное количество</a:t>
            </a:r>
          </a:p>
          <a:p>
            <a:pPr algn="l" rtl="0">
              <a:spcAft>
                <a:spcPts val="1200"/>
              </a:spcAft>
            </a:pPr>
            <a:r>
              <a:rPr lang="ru-Ru" sz="3200" b="0" i="0" u="none" baseline="0">
                <a:solidFill>
                  <a:schemeClr val="tx1"/>
                </a:solidFill>
                <a:latin typeface="Arial" panose="020B0604020202020204" pitchFamily="34" charset="0"/>
                <a:cs typeface="Arial" panose="020B0604020202020204" pitchFamily="34" charset="0"/>
              </a:rPr>
              <a:t>Пропуски</a:t>
            </a:r>
            <a:endParaRPr lang="ru-Ru"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8954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algn="l" defTabSz="604738" rtl="0"/>
            <a:fld id="{414FB1AD-D69E-B741-965A-0BAE826C2FA6}" type="datetime1">
              <a:rPr lang="th-TH" sz="800">
                <a:latin typeface="Arial" panose="020B0604020202020204" pitchFamily="34" charset="0"/>
              </a:rPr>
              <a:pPr algn="l" defTabSz="604738" rtl="0"/>
              <a:t>09/08/65</a:t>
            </a:fld>
            <a:endParaRPr lang="ru-Ru" sz="800"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rtl="0"/>
            <a:r>
              <a:rPr lang="ru-Ru" sz="800" b="0" i="0" u="none" baseline="0">
                <a:latin typeface="Arial" panose="020B0604020202020204" pitchFamily="34" charset="0"/>
                <a:cs typeface="Arial" panose="020B0604020202020204" pitchFamily="34" charset="0"/>
              </a:rPr>
              <a:t>ВСТАВЬТЕ НИЖНИЙ КОЛОНТИТУЛ</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algn="r" defTabSz="604738" rtl="0"/>
            <a:fld id="{42782948-4DBE-204D-AB9E-B65E067054AE}" type="slidenum">
              <a:rPr sz="800">
                <a:latin typeface="Arial" panose="020B0604020202020204" pitchFamily="34" charset="0"/>
                <a:cs typeface="Arial" panose="020B0604020202020204" pitchFamily="34" charset="0"/>
              </a:rPr>
              <a:pPr defTabSz="604738"/>
              <a:t>7</a:t>
            </a:fld>
            <a:endParaRPr lang="ru-Ru" sz="8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512469" y="1"/>
            <a:ext cx="10363200" cy="1168400"/>
          </a:xfrm>
        </p:spPr>
        <p:txBody>
          <a:bodyPr/>
          <a:lstStyle/>
          <a:p>
            <a:pPr algn="l" rtl="0"/>
            <a:r>
              <a:rPr lang="ru-Ru" sz="3200" b="1" i="0" u="none" baseline="0">
                <a:latin typeface="Arial" panose="020B0604020202020204" pitchFamily="34" charset="0"/>
                <a:cs typeface="Arial" panose="020B0604020202020204" pitchFamily="34" charset="0"/>
              </a:rPr>
              <a:t>Управление очисткой данных и обратная связь со сборщиками данных</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1282700"/>
            <a:ext cx="11703101" cy="5141232"/>
          </a:xfrm>
        </p:spPr>
        <p:txBody>
          <a:bodyPr>
            <a:noAutofit/>
          </a:bodyPr>
          <a:lstStyle/>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Очистка данных должна проходить в реальном времени, чтобы обеспечить своевременную обратную связь со сборщиками данных. Это </a:t>
            </a:r>
            <a:r>
              <a:rPr lang="ru-Ru" sz="2800" b="0" i="1" u="sng" baseline="0">
                <a:solidFill>
                  <a:schemeClr val="tx1"/>
                </a:solidFill>
                <a:latin typeface="Arial" panose="020B0604020202020204" pitchFamily="34" charset="0"/>
                <a:cs typeface="Arial" panose="020B0604020202020204" pitchFamily="34" charset="0"/>
              </a:rPr>
              <a:t>критично</a:t>
            </a:r>
            <a:r>
              <a:rPr lang="ru-Ru" sz="2800" b="0" i="0" u="none" baseline="0">
                <a:solidFill>
                  <a:schemeClr val="tx1"/>
                </a:solidFill>
                <a:latin typeface="Arial" panose="020B0604020202020204" pitchFamily="34" charset="0"/>
                <a:cs typeface="Arial" panose="020B0604020202020204" pitchFamily="34" charset="0"/>
              </a:rPr>
              <a:t> в течение первой недели исследования.</a:t>
            </a:r>
          </a:p>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Минимум два (в идеале четыре) человека должны на постоянной основе осуществлять очистку данных в ходе проведения исследования.</a:t>
            </a:r>
            <a:br>
              <a:rPr lang="ru-Ru" sz="2800">
                <a:solidFill>
                  <a:schemeClr val="tx1"/>
                </a:solidFill>
                <a:latin typeface="Arial" panose="020B0604020202020204" pitchFamily="34" charset="0"/>
                <a:cs typeface="Arial" panose="020B0604020202020204" pitchFamily="34" charset="0"/>
              </a:rPr>
            </a:br>
            <a:endParaRPr lang="ru-Ru" sz="2800" dirty="0">
              <a:solidFill>
                <a:schemeClr val="tx1"/>
              </a:solidFill>
              <a:latin typeface="Arial" panose="020B0604020202020204" pitchFamily="34" charset="0"/>
              <a:cs typeface="Arial" panose="020B0604020202020204" pitchFamily="34" charset="0"/>
            </a:endParaRPr>
          </a:p>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Очистка данных в реальном времени позволяет быстро обнаруживать проблемы с качеством данных и исправлять их в кратчайшие возможные сроки.</a:t>
            </a:r>
            <a:endParaRPr lang="ru-Ru"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7653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algn="l" defTabSz="604738" rtl="0"/>
            <a:fld id="{414FB1AD-D69E-B741-965A-0BAE826C2FA6}" type="datetime1">
              <a:rPr lang="th-TH" sz="800">
                <a:latin typeface="Arial" panose="020B0604020202020204" pitchFamily="34" charset="0"/>
              </a:rPr>
              <a:pPr algn="l" defTabSz="604738" rtl="0"/>
              <a:t>09/08/65</a:t>
            </a:fld>
            <a:endParaRPr lang="ru-Ru" sz="800" dirty="0">
              <a:latin typeface="Arial" panose="020B0604020202020204" pitchFamily="34" charset="0"/>
              <a:cs typeface="Arial" panose="020B0604020202020204" pitchFamily="34" charset="0"/>
            </a:endParaRPr>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rtl="0"/>
            <a:r>
              <a:rPr lang="ru-Ru" sz="800" b="0" i="0" u="none" baseline="0">
                <a:latin typeface="Arial" panose="020B0604020202020204" pitchFamily="34" charset="0"/>
                <a:cs typeface="Arial" panose="020B0604020202020204" pitchFamily="34" charset="0"/>
              </a:rPr>
              <a:t>ВСТАВЬТЕ НИЖНИЙ КОЛОНТИТУЛ</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algn="r" defTabSz="604738" rtl="0"/>
            <a:fld id="{42782948-4DBE-204D-AB9E-B65E067054AE}" type="slidenum">
              <a:rPr sz="800">
                <a:latin typeface="Arial" panose="020B0604020202020204" pitchFamily="34" charset="0"/>
                <a:cs typeface="Arial" panose="020B0604020202020204" pitchFamily="34" charset="0"/>
              </a:rPr>
              <a:pPr defTabSz="604738"/>
              <a:t>8</a:t>
            </a:fld>
            <a:endParaRPr lang="ru-Ru" sz="800" dirty="0">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512469" y="177765"/>
            <a:ext cx="10363200" cy="580800"/>
          </a:xfrm>
        </p:spPr>
        <p:txBody>
          <a:bodyPr/>
          <a:lstStyle/>
          <a:p>
            <a:pPr algn="l" rtl="0"/>
            <a:r>
              <a:rPr lang="ru-Ru" sz="3200" b="1" i="0" u="none" baseline="0">
                <a:latin typeface="Arial" panose="020B0604020202020204" pitchFamily="34" charset="0"/>
                <a:cs typeface="Arial" panose="020B0604020202020204" pitchFamily="34" charset="0"/>
              </a:rPr>
              <a:t>Обратная связь по качеству данных</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1029749"/>
            <a:ext cx="11703101" cy="5394183"/>
          </a:xfrm>
        </p:spPr>
        <p:txBody>
          <a:bodyPr>
            <a:noAutofit/>
          </a:bodyPr>
          <a:lstStyle/>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Проверка качества данных и подготовка комментариев занимает много времени. Не следует недооценивать объем этой работы!</a:t>
            </a:r>
          </a:p>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Необходимо ежедневно проверять поступающие данные (СММ + КПЭ) и направлять индивидуальные комментарии каждой группе сбора данных.</a:t>
            </a:r>
          </a:p>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Комментарии должны быть краткими, четкими и вежливыми. </a:t>
            </a:r>
            <a:br>
              <a:rPr lang="ru-Ru" sz="2800">
                <a:solidFill>
                  <a:schemeClr val="tx1"/>
                </a:solidFill>
                <a:latin typeface="Arial" panose="020B0604020202020204" pitchFamily="34" charset="0"/>
                <a:cs typeface="Arial" panose="020B0604020202020204" pitchFamily="34" charset="0"/>
              </a:rPr>
            </a:br>
            <a:endParaRPr lang="ru-Ru" sz="2800" dirty="0">
              <a:solidFill>
                <a:schemeClr val="tx1"/>
              </a:solidFill>
              <a:latin typeface="Arial" panose="020B0604020202020204" pitchFamily="34" charset="0"/>
              <a:cs typeface="Arial" panose="020B0604020202020204" pitchFamily="34" charset="0"/>
            </a:endParaRPr>
          </a:p>
          <a:p>
            <a:pPr algn="l" rtl="0">
              <a:spcAft>
                <a:spcPts val="1200"/>
              </a:spcAft>
            </a:pPr>
            <a:r>
              <a:rPr lang="ru-Ru" sz="2800" b="0" i="0" u="none" baseline="0">
                <a:solidFill>
                  <a:schemeClr val="tx1"/>
                </a:solidFill>
                <a:latin typeface="Arial" panose="020B0604020202020204" pitchFamily="34" charset="0"/>
                <a:cs typeface="Arial" panose="020B0604020202020204" pitchFamily="34" charset="0"/>
              </a:rPr>
              <a:t>Лучше всего направлять комментарии по окончании вечера, когда группы WhatsApp менее активны и больше вероятность того, что люди увидят ваши комментарии.</a:t>
            </a:r>
            <a:endParaRPr lang="ru-Ru"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061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10989"/>
            <a:ext cx="8305801" cy="1099175"/>
          </a:xfrm>
        </p:spPr>
        <p:txBody>
          <a:bodyPr/>
          <a:lstStyle/>
          <a:p>
            <a:pPr algn="ctr" rtl="0" eaLnBrk="1" hangingPunct="1"/>
            <a:r>
              <a:rPr lang="ru-Ru" sz="3200" b="1" i="0" u="none" baseline="0">
                <a:latin typeface="Arial" panose="020B0604020202020204" pitchFamily="34" charset="0"/>
                <a:ea typeface="Gill Sans MT" panose="020B0502020104020203" pitchFamily="34" charset="0"/>
                <a:cs typeface="Arial" panose="020B0604020202020204" pitchFamily="34" charset="0"/>
              </a:rPr>
              <a:t>Частые проблемы и их решение — I</a:t>
            </a:r>
            <a:br>
              <a:rPr lang="ru-Ru" sz="3200" b="1">
                <a:solidFill>
                  <a:srgbClr val="000000"/>
                </a:solidFill>
                <a:latin typeface="Arial" panose="020B0604020202020204" pitchFamily="34" charset="0"/>
                <a:cs typeface="Arial" panose="020B0604020202020204" pitchFamily="34" charset="0"/>
              </a:rPr>
            </a:br>
            <a:endParaRPr lang="ru-Ru" altLang="en-US" sz="3200" b="1" dirty="0">
              <a:latin typeface="Arial" panose="020B0604020202020204" pitchFamily="34" charset="0"/>
              <a:cs typeface="Arial" panose="020B0604020202020204"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2127881403"/>
              </p:ext>
            </p:extLst>
          </p:nvPr>
        </p:nvGraphicFramePr>
        <p:xfrm>
          <a:off x="248310" y="749300"/>
          <a:ext cx="11696039" cy="6108700"/>
        </p:xfrm>
        <a:graphic>
          <a:graphicData uri="http://schemas.openxmlformats.org/drawingml/2006/table">
            <a:tbl>
              <a:tblPr firstRow="1" firstCol="1" bandRow="1">
                <a:tableStyleId>{5C22544A-7EE6-4342-B048-85BDC9FD1C3A}</a:tableStyleId>
              </a:tblPr>
              <a:tblGrid>
                <a:gridCol w="2156562">
                  <a:extLst>
                    <a:ext uri="{9D8B030D-6E8A-4147-A177-3AD203B41FA5}">
                      <a16:colId xmlns:a16="http://schemas.microsoft.com/office/drawing/2014/main" val="2165578924"/>
                    </a:ext>
                  </a:extLst>
                </a:gridCol>
                <a:gridCol w="9539477">
                  <a:extLst>
                    <a:ext uri="{9D8B030D-6E8A-4147-A177-3AD203B41FA5}">
                      <a16:colId xmlns:a16="http://schemas.microsoft.com/office/drawing/2014/main" val="2253113547"/>
                    </a:ext>
                  </a:extLst>
                </a:gridCol>
              </a:tblGrid>
              <a:tr h="76249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Потенциальная сложность</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0" marR="0" algn="l" rtl="0">
                        <a:lnSpc>
                          <a:spcPct val="100000"/>
                        </a:lnSpc>
                        <a:spcBef>
                          <a:spcPts val="0"/>
                        </a:spcBef>
                        <a:spcAft>
                          <a:spcPts val="0"/>
                        </a:spcAft>
                      </a:pPr>
                      <a:r>
                        <a:rPr lang="ru-Ru" sz="2000" b="1" i="0" u="none" baseline="0">
                          <a:effectLst/>
                          <a:latin typeface="Arial" panose="020B0604020202020204" pitchFamily="34" charset="0"/>
                          <a:ea typeface="Calibri" panose="020F0502020204030204" pitchFamily="34" charset="0"/>
                          <a:cs typeface="Arial" panose="020B0604020202020204" pitchFamily="34" charset="0"/>
                        </a:rPr>
                        <a:t>Возможные решения</a:t>
                      </a:r>
                    </a:p>
                  </a:txBody>
                  <a:tcPr marL="55343" marR="55343" marT="7686" marB="7686"/>
                </a:tc>
                <a:extLst>
                  <a:ext uri="{0D108BD9-81ED-4DB2-BD59-A6C34878D82A}">
                    <a16:rowId xmlns:a16="http://schemas.microsoft.com/office/drawing/2014/main" val="2512221157"/>
                  </a:ext>
                </a:extLst>
              </a:tr>
              <a:tr h="5346207">
                <a:tc>
                  <a:txBody>
                    <a:bodyPr/>
                    <a:lstStyle/>
                    <a:p>
                      <a:pPr marL="0" marR="0" algn="l" rtl="0">
                        <a:lnSpc>
                          <a:spcPct val="100000"/>
                        </a:lnSpc>
                        <a:spcBef>
                          <a:spcPts val="0"/>
                        </a:spcBef>
                        <a:spcAft>
                          <a:spcPts val="0"/>
                        </a:spcAft>
                      </a:pPr>
                      <a:r>
                        <a:rPr lang="ru-Ru" sz="2000" b="1" i="0" u="none" baseline="0">
                          <a:effectLst/>
                          <a:latin typeface="Arial" panose="020B0604020202020204" pitchFamily="34" charset="0"/>
                          <a:ea typeface="+mn-lt"/>
                          <a:cs typeface="Arial" panose="020B0604020202020204" pitchFamily="34" charset="0"/>
                        </a:rPr>
                        <a:t>Отклонение от графика сбора данных</a:t>
                      </a:r>
                      <a:endParaRPr lang="ru-Ru" sz="2000" b="1" dirty="0">
                        <a:effectLst/>
                        <a:latin typeface="Arial" panose="020B0604020202020204" pitchFamily="34" charset="0"/>
                        <a:ea typeface="Calibri" panose="020F0502020204030204" pitchFamily="34" charset="0"/>
                        <a:cs typeface="Arial" panose="020B0604020202020204" pitchFamily="34" charset="0"/>
                      </a:endParaRPr>
                    </a:p>
                  </a:txBody>
                  <a:tcPr marL="55343" marR="55343" marT="7686" marB="7686"/>
                </a:tc>
                <a:tc>
                  <a:txBody>
                    <a:bodyPr/>
                    <a:lstStyle/>
                    <a:p>
                      <a:pPr marL="285750" marR="0" indent="-285750" algn="l" rtl="0">
                        <a:lnSpc>
                          <a:spcPct val="100000"/>
                        </a:lnSpc>
                        <a:spcBef>
                          <a:spcPts val="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Требуется время для составления графика и оценки объектов с учетом необходимости одновременного выполнения различных действий. </a:t>
                      </a:r>
                    </a:p>
                    <a:p>
                      <a:pPr marL="285750" marR="0" indent="-285750" algn="l" rtl="0">
                        <a:lnSpc>
                          <a:spcPct val="100000"/>
                        </a:lnSpc>
                        <a:spcBef>
                          <a:spcPts val="0"/>
                        </a:spcBef>
                        <a:spcAft>
                          <a:spcPts val="0"/>
                        </a:spcAft>
                        <a:buFont typeface="Arial" panose="020B0604020202020204" pitchFamily="34" charset="0"/>
                        <a:buChar char="•"/>
                      </a:pPr>
                      <a:endParaRPr lang="ru-Ru" sz="2000" dirty="0">
                        <a:effectLst/>
                        <a:latin typeface="Arial" panose="020B0604020202020204" pitchFamily="34" charset="0"/>
                        <a:cs typeface="Arial" panose="020B0604020202020204" pitchFamily="34" charset="0"/>
                      </a:endParaRPr>
                    </a:p>
                    <a:p>
                      <a:pPr marL="285750" marR="0" indent="-285750" algn="l" rtl="0">
                        <a:lnSpc>
                          <a:spcPct val="100000"/>
                        </a:lnSpc>
                        <a:spcBef>
                          <a:spcPts val="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Используйте гибкие планы и графики сбора данных с возможностью изменения планов поездки на объекты, если необходимо, в пределах определенных параметров. </a:t>
                      </a:r>
                    </a:p>
                    <a:p>
                      <a:pPr marL="285750" marR="0" indent="-285750" algn="l" rtl="0">
                        <a:lnSpc>
                          <a:spcPct val="100000"/>
                        </a:lnSpc>
                        <a:spcBef>
                          <a:spcPts val="0"/>
                        </a:spcBef>
                        <a:spcAft>
                          <a:spcPts val="0"/>
                        </a:spcAft>
                        <a:buFont typeface="Arial" panose="020B0604020202020204" pitchFamily="34" charset="0"/>
                        <a:buChar char="•"/>
                      </a:pPr>
                      <a:endParaRPr lang="ru-Ru" sz="2000" dirty="0">
                        <a:effectLst/>
                        <a:latin typeface="Arial" panose="020B0604020202020204" pitchFamily="34" charset="0"/>
                        <a:cs typeface="Arial" panose="020B0604020202020204" pitchFamily="34" charset="0"/>
                      </a:endParaRPr>
                    </a:p>
                    <a:p>
                      <a:pPr marL="285750" marR="0" indent="-285750" algn="l" rtl="0">
                        <a:lnSpc>
                          <a:spcPct val="100000"/>
                        </a:lnSpc>
                        <a:spcBef>
                          <a:spcPts val="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Разрабатывайте и используйте соответствующие инструменты для отслеживания прогресса работ и соблюдения графиков группами по сбору данных, а также управления или своевременной корректировки отклонений. </a:t>
                      </a:r>
                    </a:p>
                    <a:p>
                      <a:pPr marL="285750" marR="0" indent="-285750" algn="l" rtl="0">
                        <a:lnSpc>
                          <a:spcPct val="100000"/>
                        </a:lnSpc>
                        <a:spcBef>
                          <a:spcPts val="0"/>
                        </a:spcBef>
                        <a:spcAft>
                          <a:spcPts val="0"/>
                        </a:spcAft>
                        <a:buFont typeface="Arial" panose="020B0604020202020204" pitchFamily="34" charset="0"/>
                        <a:buChar char="•"/>
                      </a:pPr>
                      <a:endParaRPr lang="ru-Ru" sz="2000" dirty="0">
                        <a:effectLst/>
                        <a:latin typeface="Arial" panose="020B0604020202020204" pitchFamily="34" charset="0"/>
                        <a:cs typeface="Arial" panose="020B0604020202020204" pitchFamily="34" charset="0"/>
                      </a:endParaRPr>
                    </a:p>
                    <a:p>
                      <a:pPr marL="285750" marR="0" indent="-285750" algn="l" rtl="0">
                        <a:lnSpc>
                          <a:spcPct val="100000"/>
                        </a:lnSpc>
                        <a:spcBef>
                          <a:spcPts val="0"/>
                        </a:spcBef>
                        <a:spcAft>
                          <a:spcPts val="0"/>
                        </a:spcAft>
                        <a:buFont typeface="Arial" panose="020B0604020202020204" pitchFamily="34" charset="0"/>
                        <a:buChar char="•"/>
                      </a:pPr>
                      <a:r>
                        <a:rPr lang="ru-Ru" sz="2000" b="0" i="0" u="none" baseline="0">
                          <a:effectLst/>
                          <a:latin typeface="Arial" panose="020B0604020202020204" pitchFamily="34" charset="0"/>
                          <a:ea typeface="+mn-lt"/>
                          <a:cs typeface="Arial" panose="020B0604020202020204" pitchFamily="34" charset="0"/>
                        </a:rPr>
                        <a:t>Принимайте меры для того, чтобы изменения графика сбора данных были надлежащим образом задокументированы.</a:t>
                      </a:r>
                    </a:p>
                  </a:txBody>
                  <a:tcPr marL="55343" marR="55343" marT="7686" marB="7686"/>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158591272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7D36F4B1-F88A-4DDC-9C24-D681878B0ACA}">
  <ds:schemaRefs>
    <ds:schemaRef ds:uri="http://schemas.microsoft.com/sharepoint/v3/contenttype/forms"/>
  </ds:schemaRefs>
</ds:datastoreItem>
</file>

<file path=customXml/itemProps2.xml><?xml version="1.0" encoding="utf-8"?>
<ds:datastoreItem xmlns:ds="http://schemas.openxmlformats.org/officeDocument/2006/customXml" ds:itemID="{B0CF0D05-4056-441B-AB78-0ABED609421A}">
  <ds:schemaRefs>
    <ds:schemaRef ds:uri="http://purl.org/dc/dcmitype/"/>
    <ds:schemaRef ds:uri="http://schemas.openxmlformats.org/package/2006/metadata/core-properties"/>
    <ds:schemaRef ds:uri="http://schemas.microsoft.com/office/2006/metadata/properties"/>
    <ds:schemaRef ds:uri="http://schemas.microsoft.com/office/infopath/2007/PartnerControls"/>
    <ds:schemaRef ds:uri="http://purl.org/dc/elements/1.1/"/>
    <ds:schemaRef ds:uri="8d7096d6-fc66-4344-9e3f-2445529a09f6"/>
    <ds:schemaRef ds:uri="http://purl.org/dc/term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BB49789D-A8C6-4E1C-BDBF-E33C261A4EB0}"/>
</file>

<file path=customXml/itemProps4.xml><?xml version="1.0" encoding="utf-8"?>
<ds:datastoreItem xmlns:ds="http://schemas.openxmlformats.org/officeDocument/2006/customXml" ds:itemID="{6C3FD2D6-3C87-42D6-B66E-93A2C50DFB0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168</TotalTime>
  <Words>2083</Words>
  <Application>Microsoft Office PowerPoint</Application>
  <PresentationFormat>Widescreen</PresentationFormat>
  <Paragraphs>163</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Gill Sans MT</vt:lpstr>
      <vt:lpstr>Symbol</vt:lpstr>
      <vt:lpstr>Times</vt:lpstr>
      <vt:lpstr>Wingdings</vt:lpstr>
      <vt:lpstr>1_16.9-Template_12.7.2016</vt:lpstr>
      <vt:lpstr>PowerPoint Presentation</vt:lpstr>
      <vt:lpstr>Задача/описание</vt:lpstr>
      <vt:lpstr>Отслеживание хода работ</vt:lpstr>
      <vt:lpstr>Поддержание согласованности/ обеспечение качества данных</vt:lpstr>
      <vt:lpstr>Поддержание согласованности/ обеспечение качества данных</vt:lpstr>
      <vt:lpstr>Отслеживаемые моменты</vt:lpstr>
      <vt:lpstr>Управление очисткой данных и обратная связь со сборщиками данных</vt:lpstr>
      <vt:lpstr>Обратная связь по качеству данных</vt:lpstr>
      <vt:lpstr>Частые проблемы и их решение — I </vt:lpstr>
      <vt:lpstr>Частые проблемы и их решение — II </vt:lpstr>
      <vt:lpstr>Частые проблемы и их решение — III </vt:lpstr>
      <vt:lpstr>Частые проблемы и их решение — IV </vt:lpstr>
      <vt:lpstr>Частые проблемы и их решение — V </vt:lpstr>
      <vt:lpstr>Частые проблемы и их решение — VI </vt:lpstr>
      <vt:lpstr>Частые риски и способы их устранения</vt:lpstr>
      <vt:lpstr>Частые риски и способы их устранения (продолжение)</vt:lpstr>
      <vt:lpstr>Частые риски и способы их устранения (продолжение)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27</cp:revision>
  <cp:lastPrinted>2022-08-09T09:50:25Z</cp:lastPrinted>
  <dcterms:created xsi:type="dcterms:W3CDTF">2018-05-01T03:53:35Z</dcterms:created>
  <dcterms:modified xsi:type="dcterms:W3CDTF">2022-08-09T09:50:27Z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